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87" r:id="rId3"/>
    <p:sldId id="289" r:id="rId4"/>
    <p:sldId id="290" r:id="rId5"/>
    <p:sldId id="294" r:id="rId6"/>
    <p:sldId id="295" r:id="rId7"/>
    <p:sldId id="293" r:id="rId8"/>
    <p:sldId id="263" r:id="rId9"/>
    <p:sldId id="291" r:id="rId10"/>
    <p:sldId id="292" r:id="rId11"/>
    <p:sldId id="258" r:id="rId12"/>
    <p:sldId id="284" r:id="rId13"/>
    <p:sldId id="264" r:id="rId14"/>
    <p:sldId id="276" r:id="rId15"/>
    <p:sldId id="278" r:id="rId16"/>
    <p:sldId id="279" r:id="rId17"/>
    <p:sldId id="280" r:id="rId18"/>
    <p:sldId id="281" r:id="rId19"/>
    <p:sldId id="282" r:id="rId20"/>
    <p:sldId id="270" r:id="rId21"/>
    <p:sldId id="272" r:id="rId22"/>
    <p:sldId id="273" r:id="rId23"/>
    <p:sldId id="274" r:id="rId2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11" name="Номер слайда 10"/>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5" name="Нижний колонтитул 4"/>
          <p:cNvSpPr>
            <a:spLocks noGrp="1"/>
          </p:cNvSpPr>
          <p:nvPr>
            <p:ph type="ftr" sz="quarter" idx="11"/>
          </p:nvPr>
        </p:nvSpPr>
        <p:spPr/>
        <p:txBody>
          <a:bodyPr/>
          <a:lstStyle>
            <a:extLst/>
          </a:lstStyle>
          <a:p>
            <a:endParaRPr lang="en-US"/>
          </a:p>
        </p:txBody>
      </p:sp>
      <p:sp>
        <p:nvSpPr>
          <p:cNvPr id="6" name="Номер слайда 5"/>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8" name="Нижний колонтитул 7"/>
          <p:cNvSpPr>
            <a:spLocks noGrp="1"/>
          </p:cNvSpPr>
          <p:nvPr>
            <p:ph type="ftr" sz="quarter" idx="11"/>
          </p:nvPr>
        </p:nvSpPr>
        <p:spPr/>
        <p:txBody>
          <a:bodyPr/>
          <a:lstStyle>
            <a:extLst/>
          </a:lstStyle>
          <a:p>
            <a:endParaRPr lang="en-US"/>
          </a:p>
        </p:txBody>
      </p:sp>
      <p:sp>
        <p:nvSpPr>
          <p:cNvPr id="9" name="Номер слайда 8"/>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4" name="Нижний колонтитул 3"/>
          <p:cNvSpPr>
            <a:spLocks noGrp="1"/>
          </p:cNvSpPr>
          <p:nvPr>
            <p:ph type="ftr" sz="quarter" idx="11"/>
          </p:nvPr>
        </p:nvSpPr>
        <p:spPr/>
        <p:txBody>
          <a:bodyPr/>
          <a:lstStyle>
            <a:extLst/>
          </a:lstStyle>
          <a:p>
            <a:endParaRPr lang="en-US"/>
          </a:p>
        </p:txBody>
      </p:sp>
      <p:sp>
        <p:nvSpPr>
          <p:cNvPr id="5" name="Номер слайда 4"/>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3" name="Нижний колонтитул 2"/>
          <p:cNvSpPr>
            <a:spLocks noGrp="1"/>
          </p:cNvSpPr>
          <p:nvPr>
            <p:ph type="ftr" sz="quarter" idx="11"/>
          </p:nvPr>
        </p:nvSpPr>
        <p:spPr/>
        <p:txBody>
          <a:bodyPr/>
          <a:lstStyle>
            <a:extLst/>
          </a:lstStyle>
          <a:p>
            <a:endParaRPr lang="en-US"/>
          </a:p>
        </p:txBody>
      </p:sp>
      <p:sp>
        <p:nvSpPr>
          <p:cNvPr id="4" name="Номер слайда 3"/>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7EAF463A-BC7C-46EE-9F1E-7F377CCA4891}" type="datetimeFigureOut">
              <a:rPr lang="en-US" smtClean="0"/>
              <a:pPr/>
              <a:t>4/5/2018</a:t>
            </a:fld>
            <a:endParaRPr lang="en-US"/>
          </a:p>
        </p:txBody>
      </p:sp>
      <p:sp>
        <p:nvSpPr>
          <p:cNvPr id="6" name="Нижний колонтитул 5"/>
          <p:cNvSpPr>
            <a:spLocks noGrp="1"/>
          </p:cNvSpPr>
          <p:nvPr>
            <p:ph type="ftr" sz="quarter" idx="11"/>
          </p:nvPr>
        </p:nvSpPr>
        <p:spPr/>
        <p:txBody>
          <a:bodyPr/>
          <a:lstStyle>
            <a:extLst/>
          </a:lstStyle>
          <a:p>
            <a:endParaRPr lang="en-US"/>
          </a:p>
        </p:txBody>
      </p:sp>
      <p:sp>
        <p:nvSpPr>
          <p:cNvPr id="7" name="Номер слайда 6"/>
          <p:cNvSpPr>
            <a:spLocks noGrp="1"/>
          </p:cNvSpPr>
          <p:nvPr>
            <p:ph type="sldNum" sz="quarter" idx="12"/>
          </p:nvPr>
        </p:nvSpPr>
        <p:spPr/>
        <p:txBody>
          <a:bodyPr/>
          <a:lstStyle>
            <a:extLst/>
          </a:lstStyle>
          <a:p>
            <a:fld id="{A483448D-3A78-4528-A469-B745A65DA480}" type="slidenum">
              <a:rPr lang="en-US" smtClean="0"/>
              <a:pPr/>
              <a:t>‹#›</a:t>
            </a:fld>
            <a:endParaRPr lang="en-US"/>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AF463A-BC7C-46EE-9F1E-7F377CCA4891}" type="datetimeFigureOut">
              <a:rPr lang="en-US" smtClean="0"/>
              <a:pPr/>
              <a:t>4/5/2018</a:t>
            </a:fld>
            <a:endParaRPr lang="en-US"/>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_________Microsoft_Word1.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990600"/>
            <a:ext cx="7775448" cy="1828800"/>
          </a:xfrm>
          <a:ln>
            <a:noFill/>
          </a:ln>
        </p:spPr>
        <p:txBody>
          <a:bodyPr>
            <a:normAutofit fontScale="90000"/>
          </a:bodyPr>
          <a:lstStyle/>
          <a:p>
            <a:pPr algn="ctr"/>
            <a:r>
              <a:rPr lang="ru-RU" sz="6700" dirty="0" smtClean="0">
                <a:solidFill>
                  <a:schemeClr val="accent1">
                    <a:lumMod val="50000"/>
                  </a:schemeClr>
                </a:solidFill>
              </a:rPr>
              <a:t/>
            </a:r>
            <a:br>
              <a:rPr lang="ru-RU" sz="6700" dirty="0" smtClean="0">
                <a:solidFill>
                  <a:schemeClr val="accent1">
                    <a:lumMod val="50000"/>
                  </a:schemeClr>
                </a:solidFill>
              </a:rPr>
            </a:br>
            <a:r>
              <a:rPr lang="ru-RU" sz="3600" dirty="0" smtClean="0">
                <a:solidFill>
                  <a:schemeClr val="accent1">
                    <a:lumMod val="50000"/>
                  </a:schemeClr>
                </a:solidFill>
              </a:rPr>
              <a:t>Как правильно организовать качественную подготовку </a:t>
            </a:r>
            <a:r>
              <a:rPr lang="ru-RU" sz="3600" dirty="0" smtClean="0">
                <a:solidFill>
                  <a:schemeClr val="accent1">
                    <a:lumMod val="50000"/>
                  </a:schemeClr>
                </a:solidFill>
              </a:rPr>
              <a:t>одарённых учащихся по математике</a:t>
            </a:r>
            <a:endParaRPr lang="ru-RU" sz="6700" dirty="0">
              <a:solidFill>
                <a:schemeClr val="accent1">
                  <a:lumMod val="50000"/>
                </a:schemeClr>
              </a:solidFill>
            </a:endParaRPr>
          </a:p>
        </p:txBody>
      </p:sp>
      <p:sp>
        <p:nvSpPr>
          <p:cNvPr id="3" name="Подзаголовок 2"/>
          <p:cNvSpPr>
            <a:spLocks noGrp="1"/>
          </p:cNvSpPr>
          <p:nvPr>
            <p:ph type="subTitle" idx="1"/>
          </p:nvPr>
        </p:nvSpPr>
        <p:spPr>
          <a:xfrm>
            <a:off x="990600" y="4953000"/>
            <a:ext cx="7854696" cy="1295400"/>
          </a:xfrm>
        </p:spPr>
        <p:txBody>
          <a:bodyPr>
            <a:normAutofit/>
          </a:bodyPr>
          <a:lstStyle/>
          <a:p>
            <a:endParaRPr lang="ru-RU" sz="1600" dirty="0" smtClean="0"/>
          </a:p>
          <a:p>
            <a:endParaRPr lang="ru-RU" sz="1600" dirty="0" smtClean="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8194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867400"/>
            <a:ext cx="8183880" cy="167640"/>
          </a:xfrm>
        </p:spPr>
        <p:txBody>
          <a:bodyPr>
            <a:normAutofit fontScale="90000"/>
          </a:bodyPr>
          <a:lstStyle/>
          <a:p>
            <a:endParaRPr lang="ru-RU" dirty="0"/>
          </a:p>
        </p:txBody>
      </p:sp>
      <p:sp>
        <p:nvSpPr>
          <p:cNvPr id="3" name="Объект 2"/>
          <p:cNvSpPr>
            <a:spLocks noGrp="1"/>
          </p:cNvSpPr>
          <p:nvPr>
            <p:ph idx="1"/>
          </p:nvPr>
        </p:nvSpPr>
        <p:spPr>
          <a:xfrm>
            <a:off x="502920" y="1408331"/>
            <a:ext cx="8183880" cy="4306669"/>
          </a:xfrm>
        </p:spPr>
        <p:txBody>
          <a:bodyPr>
            <a:normAutofit fontScale="62500" lnSpcReduction="20000"/>
          </a:bodyPr>
          <a:lstStyle/>
          <a:p>
            <a:pPr marL="0" indent="0">
              <a:lnSpc>
                <a:spcPct val="120000"/>
              </a:lnSpc>
              <a:buNone/>
            </a:pPr>
            <a:r>
              <a:rPr lang="ru-RU" dirty="0" smtClean="0"/>
              <a:t>	Также </a:t>
            </a:r>
            <a:r>
              <a:rPr lang="ru-RU" dirty="0"/>
              <a:t>использую упражнения на развитие мышления.  Учащимся  предлагается ряд, состоящий из </a:t>
            </a:r>
            <a:r>
              <a:rPr lang="ru-RU" dirty="0" smtClean="0"/>
              <a:t>4 слов</a:t>
            </a:r>
            <a:r>
              <a:rPr lang="ru-RU" dirty="0"/>
              <a:t>, три из которых объединены общим родовым понятием, а четвертое к ним не относится. Необходимо найти это лишнее слово.</a:t>
            </a:r>
          </a:p>
          <a:p>
            <a:pPr marL="0" indent="0">
              <a:lnSpc>
                <a:spcPct val="120000"/>
              </a:lnSpc>
              <a:buNone/>
            </a:pPr>
            <a:r>
              <a:rPr lang="ru-RU" dirty="0"/>
              <a:t>Примеры упражнений: </a:t>
            </a:r>
          </a:p>
          <a:p>
            <a:pPr lvl="0">
              <a:lnSpc>
                <a:spcPct val="120000"/>
              </a:lnSpc>
            </a:pPr>
            <a:r>
              <a:rPr lang="ru-RU" dirty="0"/>
              <a:t>луч, интервал, отрезок, прямая;</a:t>
            </a:r>
          </a:p>
          <a:p>
            <a:pPr lvl="0">
              <a:lnSpc>
                <a:spcPct val="120000"/>
              </a:lnSpc>
            </a:pPr>
            <a:r>
              <a:rPr lang="ru-RU" dirty="0"/>
              <a:t>умножение, квадрат, деление, сложение;</a:t>
            </a:r>
          </a:p>
          <a:p>
            <a:pPr lvl="0">
              <a:lnSpc>
                <a:spcPct val="120000"/>
              </a:lnSpc>
            </a:pPr>
            <a:r>
              <a:rPr lang="ru-RU" dirty="0"/>
              <a:t>одночлен, многочлен, модель, множитель;</a:t>
            </a:r>
          </a:p>
          <a:p>
            <a:pPr lvl="0">
              <a:lnSpc>
                <a:spcPct val="120000"/>
              </a:lnSpc>
            </a:pPr>
            <a:r>
              <a:rPr lang="ru-RU" dirty="0"/>
              <a:t>функция, уравнение, корень, неизвестная;</a:t>
            </a:r>
          </a:p>
          <a:p>
            <a:pPr marL="0" indent="0">
              <a:lnSpc>
                <a:spcPct val="120000"/>
              </a:lnSpc>
              <a:buNone/>
            </a:pPr>
            <a:r>
              <a:rPr lang="ru-RU" dirty="0" smtClean="0"/>
              <a:t>	Такие </a:t>
            </a:r>
            <a:r>
              <a:rPr lang="ru-RU" dirty="0"/>
              <a:t>упражнения предназначены для развития способности к классификации, анализу, синтезу, обобщению, сравнению. Они требуют от ребят гибкости, умственного поиска, понимания сущности математических понятий и законов.</a:t>
            </a:r>
          </a:p>
          <a:p>
            <a:endParaRPr lang="ru-RU" dirty="0"/>
          </a:p>
        </p:txBody>
      </p:sp>
      <p:sp>
        <p:nvSpPr>
          <p:cNvPr id="4" name="Прямоугольник 3"/>
          <p:cNvSpPr/>
          <p:nvPr/>
        </p:nvSpPr>
        <p:spPr>
          <a:xfrm>
            <a:off x="609600" y="762000"/>
            <a:ext cx="7848600" cy="646331"/>
          </a:xfrm>
          <a:prstGeom prst="rect">
            <a:avLst/>
          </a:prstGeom>
        </p:spPr>
        <p:txBody>
          <a:bodyPr wrap="square">
            <a:spAutoFit/>
          </a:bodyPr>
          <a:lstStyle/>
          <a:p>
            <a:pPr algn="ctr"/>
            <a:r>
              <a:rPr lang="ru-RU" b="1" dirty="0">
                <a:solidFill>
                  <a:srgbClr val="002060"/>
                </a:solidFill>
              </a:rPr>
              <a:t>Методы и формы работы с одаренными детьми могут  быть разделены  на урочные и внеурочные</a:t>
            </a:r>
            <a:endParaRPr lang="ru-RU" dirty="0"/>
          </a:p>
        </p:txBody>
      </p:sp>
    </p:spTree>
    <p:extLst>
      <p:ext uri="{BB962C8B-B14F-4D97-AF65-F5344CB8AC3E}">
        <p14:creationId xmlns:p14="http://schemas.microsoft.com/office/powerpoint/2010/main" val="2100400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2286000"/>
            <a:ext cx="8458200" cy="4389120"/>
          </a:xfrm>
        </p:spPr>
        <p:txBody>
          <a:bodyPr>
            <a:normAutofit fontScale="70000" lnSpcReduction="20000"/>
          </a:bodyPr>
          <a:lstStyle/>
          <a:p>
            <a:endParaRPr lang="ru-RU" dirty="0" smtClean="0"/>
          </a:p>
          <a:p>
            <a:pPr>
              <a:lnSpc>
                <a:spcPct val="170000"/>
              </a:lnSpc>
              <a:buNone/>
            </a:pPr>
            <a:r>
              <a:rPr lang="ru-RU" dirty="0" smtClean="0"/>
              <a:t>    	</a:t>
            </a:r>
            <a:r>
              <a:rPr lang="ru-RU" sz="2400" dirty="0" smtClean="0"/>
              <a:t>Анализ учебников математики показывает, что не один из учебников не содержит необходимого набора задач, направленных на развитие одаренных учащихся, т.е. задач на развитие различных познавательных  процессов, обеспечивающих достижение целей развития способных детей. Современные   образовательные  стандарты, программы математического образования для общеобразовательной школы лишь отмечают развивающие возможности математики, но не уделяют внимания их использованию для развития одаренных детей в процессе обучения.</a:t>
            </a:r>
          </a:p>
          <a:p>
            <a:pPr>
              <a:lnSpc>
                <a:spcPct val="120000"/>
              </a:lnSpc>
            </a:pPr>
            <a:endParaRPr lang="ru-RU" dirty="0"/>
          </a:p>
        </p:txBody>
      </p:sp>
      <p:pic>
        <p:nvPicPr>
          <p:cNvPr id="7169" name="Picture 1"/>
          <p:cNvPicPr>
            <a:picLocks noChangeAspect="1" noChangeArrowheads="1"/>
          </p:cNvPicPr>
          <p:nvPr/>
        </p:nvPicPr>
        <p:blipFill>
          <a:blip r:embed="rId2" cstate="print"/>
          <a:srcRect/>
          <a:stretch>
            <a:fillRect/>
          </a:stretch>
        </p:blipFill>
        <p:spPr bwMode="auto">
          <a:xfrm rot="1267682">
            <a:off x="4588259" y="713082"/>
            <a:ext cx="1295400" cy="1600200"/>
          </a:xfrm>
          <a:prstGeom prst="rect">
            <a:avLst/>
          </a:prstGeom>
          <a:noFill/>
          <a:ln w="9525">
            <a:noFill/>
            <a:miter lim="800000"/>
            <a:headEnd/>
            <a:tailEnd/>
          </a:ln>
          <a:effectLst/>
        </p:spPr>
      </p:pic>
      <p:pic>
        <p:nvPicPr>
          <p:cNvPr id="7170" name="Picture 2"/>
          <p:cNvPicPr>
            <a:picLocks noChangeAspect="1" noChangeArrowheads="1"/>
          </p:cNvPicPr>
          <p:nvPr/>
        </p:nvPicPr>
        <p:blipFill>
          <a:blip r:embed="rId3" cstate="print"/>
          <a:srcRect/>
          <a:stretch>
            <a:fillRect/>
          </a:stretch>
        </p:blipFill>
        <p:spPr bwMode="auto">
          <a:xfrm>
            <a:off x="6019800" y="762000"/>
            <a:ext cx="1228725" cy="1631051"/>
          </a:xfrm>
          <a:prstGeom prst="rect">
            <a:avLst/>
          </a:prstGeom>
          <a:noFill/>
          <a:ln w="9525">
            <a:noFill/>
            <a:miter lim="800000"/>
            <a:headEnd/>
            <a:tailEnd/>
          </a:ln>
          <a:effectLst/>
        </p:spPr>
      </p:pic>
      <p:pic>
        <p:nvPicPr>
          <p:cNvPr id="7171" name="Picture 3"/>
          <p:cNvPicPr>
            <a:picLocks noChangeAspect="1" noChangeArrowheads="1"/>
          </p:cNvPicPr>
          <p:nvPr/>
        </p:nvPicPr>
        <p:blipFill>
          <a:blip r:embed="rId4" cstate="print"/>
          <a:srcRect t="7329"/>
          <a:stretch>
            <a:fillRect/>
          </a:stretch>
        </p:blipFill>
        <p:spPr bwMode="auto">
          <a:xfrm rot="935282">
            <a:off x="7173068" y="751621"/>
            <a:ext cx="1312684" cy="1676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Grp="1" noChangeAspect="1" noChangeArrowheads="1"/>
          </p:cNvPicPr>
          <p:nvPr>
            <p:ph idx="1"/>
          </p:nvPr>
        </p:nvPicPr>
        <p:blipFill>
          <a:blip r:embed="rId2" cstate="print"/>
          <a:srcRect/>
          <a:stretch>
            <a:fillRect/>
          </a:stretch>
        </p:blipFill>
        <p:spPr bwMode="auto">
          <a:xfrm>
            <a:off x="2438400" y="998575"/>
            <a:ext cx="3429000" cy="2990406"/>
          </a:xfrm>
          <a:prstGeom prst="rect">
            <a:avLst/>
          </a:prstGeom>
          <a:noFill/>
          <a:ln w="9525">
            <a:noFill/>
            <a:miter lim="800000"/>
            <a:headEnd/>
            <a:tailEnd/>
          </a:ln>
          <a:effectLst/>
        </p:spPr>
      </p:pic>
      <p:sp>
        <p:nvSpPr>
          <p:cNvPr id="6" name="Прямоугольник 5"/>
          <p:cNvSpPr/>
          <p:nvPr/>
        </p:nvSpPr>
        <p:spPr>
          <a:xfrm>
            <a:off x="685800" y="4724400"/>
            <a:ext cx="7772400" cy="1077218"/>
          </a:xfrm>
          <a:prstGeom prst="rect">
            <a:avLst/>
          </a:prstGeom>
        </p:spPr>
        <p:txBody>
          <a:bodyPr wrap="square">
            <a:spAutoFit/>
          </a:bodyPr>
          <a:lstStyle/>
          <a:p>
            <a:pPr algn="ctr"/>
            <a:r>
              <a:rPr lang="ru-RU" sz="3200" dirty="0" smtClean="0">
                <a:solidFill>
                  <a:srgbClr val="002060"/>
                </a:solidFill>
              </a:rPr>
              <a:t>Примеры задач, используемых на занятиях  кружка </a:t>
            </a:r>
            <a:endParaRPr lang="ru-RU" sz="32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733800"/>
            <a:ext cx="8229600" cy="3124200"/>
          </a:xfrm>
        </p:spPr>
        <p:txBody>
          <a:bodyPr>
            <a:normAutofit/>
          </a:bodyPr>
          <a:lstStyle/>
          <a:p>
            <a:pPr marL="0" indent="0" algn="ctr">
              <a:buNone/>
            </a:pPr>
            <a:r>
              <a:rPr lang="ru-RU" dirty="0" smtClean="0"/>
              <a:t>Акробат и собачонка весят два пустых бочонка. Шустрый пес без акробата Весит два мотка шпагата. А с одним мотком ягненок Весит - видите - бочонок. Сколько весит акробат в пересчете на ягнят?</a:t>
            </a:r>
          </a:p>
          <a:p>
            <a:endParaRPr lang="ru-RU" dirty="0"/>
          </a:p>
        </p:txBody>
      </p:sp>
      <p:graphicFrame>
        <p:nvGraphicFramePr>
          <p:cNvPr id="1027" name="Object 3"/>
          <p:cNvGraphicFramePr>
            <a:graphicFrameLocks noChangeAspect="1"/>
          </p:cNvGraphicFramePr>
          <p:nvPr>
            <p:extLst>
              <p:ext uri="{D42A27DB-BD31-4B8C-83A1-F6EECF244321}">
                <p14:modId xmlns:p14="http://schemas.microsoft.com/office/powerpoint/2010/main" val="3214801158"/>
              </p:ext>
            </p:extLst>
          </p:nvPr>
        </p:nvGraphicFramePr>
        <p:xfrm>
          <a:off x="1905000" y="-533400"/>
          <a:ext cx="7543800" cy="4281488"/>
        </p:xfrm>
        <a:graphic>
          <a:graphicData uri="http://schemas.openxmlformats.org/presentationml/2006/ole">
            <mc:AlternateContent xmlns:mc="http://schemas.openxmlformats.org/markup-compatibility/2006">
              <mc:Choice xmlns:v="urn:schemas-microsoft-com:vml" Requires="v">
                <p:oleObj spid="_x0000_s1055" name="Документ" r:id="rId4" imgW="5998972" imgH="3533546" progId="Word.Document.12">
                  <p:embed/>
                </p:oleObj>
              </mc:Choice>
              <mc:Fallback>
                <p:oleObj name="Документ" r:id="rId4" imgW="5998972" imgH="3533546"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533400"/>
                        <a:ext cx="7543800" cy="4281488"/>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2438400" y="914400"/>
            <a:ext cx="3898888"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Задача на развитие</a:t>
            </a:r>
            <a:r>
              <a:rPr kumimoji="0" lang="ru-RU" sz="2400" b="1" i="0" u="none" strike="noStrike" cap="none" normalizeH="0" baseline="0" dirty="0" smtClean="0">
                <a:ln>
                  <a:noFill/>
                </a:ln>
                <a:solidFill>
                  <a:srgbClr val="0070C0"/>
                </a:solidFill>
                <a:effectLst/>
                <a:latin typeface="Calibri"/>
                <a:ea typeface="Times New Roman" pitchFamily="18" charset="0"/>
                <a:cs typeface="Arial" pitchFamily="34" charset="0"/>
              </a:rPr>
              <a:t> </a:t>
            </a:r>
            <a: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
            </a:r>
            <a:br>
              <a:rPr kumimoji="0" lang="ru-RU" sz="2400" b="0"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br>
            <a:r>
              <a:rPr kumimoji="0" lang="ru-RU" sz="2400" b="1" i="0" u="none" strike="noStrike" cap="none" normalizeH="0" baseline="0" dirty="0" smtClean="0">
                <a:ln>
                  <a:noFill/>
                </a:ln>
                <a:solidFill>
                  <a:srgbClr val="0070C0"/>
                </a:solidFill>
                <a:effectLst/>
                <a:latin typeface="Arial" pitchFamily="34" charset="0"/>
                <a:ea typeface="Times New Roman" pitchFamily="18" charset="0"/>
                <a:cs typeface="Arial" pitchFamily="34" charset="0"/>
              </a:rPr>
              <a:t>логического мышления</a:t>
            </a:r>
            <a:endParaRPr kumimoji="0" lang="ru-RU" sz="2400" b="0" i="0" u="none" strike="noStrike" cap="none" normalizeH="0" baseline="0" dirty="0" smtClean="0">
              <a:ln>
                <a:noFill/>
              </a:ln>
              <a:solidFill>
                <a:srgbClr val="0070C0"/>
              </a:solidFill>
              <a:effectLst/>
              <a:latin typeface="Arial" pitchFamily="34" charset="0"/>
            </a:endParaRPr>
          </a:p>
        </p:txBody>
      </p:sp>
      <p:sp>
        <p:nvSpPr>
          <p:cNvPr id="3" name="Содержимое 2"/>
          <p:cNvSpPr>
            <a:spLocks noGrp="1"/>
          </p:cNvSpPr>
          <p:nvPr>
            <p:ph idx="1"/>
          </p:nvPr>
        </p:nvSpPr>
        <p:spPr>
          <a:xfrm>
            <a:off x="457200" y="2057400"/>
            <a:ext cx="8229600" cy="3200400"/>
          </a:xfrm>
        </p:spPr>
        <p:txBody>
          <a:bodyPr>
            <a:normAutofit fontScale="92500" lnSpcReduction="20000"/>
          </a:bodyPr>
          <a:lstStyle/>
          <a:p>
            <a:pPr>
              <a:buNone/>
            </a:pPr>
            <a:r>
              <a:rPr lang="ru-RU" dirty="0" smtClean="0"/>
              <a:t/>
            </a:r>
            <a:br>
              <a:rPr lang="ru-RU" dirty="0" smtClean="0"/>
            </a:br>
            <a:r>
              <a:rPr lang="ru-RU" dirty="0" smtClean="0"/>
              <a:t>Жили-были две фигуры: Круг и Квадрат. На их улице было 3 дома: один дом был с окном и трубой, другой с окном, но без трубы, третий с трубой, но без окна. Каждая фигура жила в своем доме. Круг и квадрат жили в домах с окнами. Квадрат любил тепло и часто топил печку. Кто в каком доме жил?</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8200"/>
            <a:ext cx="8229600" cy="1371600"/>
          </a:xfrm>
        </p:spPr>
        <p:txBody>
          <a:bodyPr>
            <a:normAutofit/>
          </a:bodyPr>
          <a:lstStyle/>
          <a:p>
            <a:pPr algn="ctr"/>
            <a:r>
              <a:rPr lang="ru-RU" sz="2400" b="1" dirty="0" smtClean="0">
                <a:solidFill>
                  <a:schemeClr val="tx1"/>
                </a:solidFill>
                <a:latin typeface="Arial" pitchFamily="34" charset="0"/>
                <a:cs typeface="Arial" pitchFamily="34" charset="0"/>
              </a:rPr>
              <a:t>Тремя линиями отделить деревья от зайцев</a:t>
            </a:r>
            <a:r>
              <a:rPr lang="ru-RU" sz="2000" b="1" dirty="0" smtClean="0">
                <a:solidFill>
                  <a:schemeClr val="tx1"/>
                </a:solidFill>
                <a:latin typeface="Arial" pitchFamily="34" charset="0"/>
                <a:cs typeface="Arial" pitchFamily="34" charset="0"/>
              </a:rPr>
              <a:t>.</a:t>
            </a:r>
            <a:r>
              <a:rPr lang="ru-RU" sz="2000" dirty="0" smtClean="0">
                <a:latin typeface="Arial" pitchFamily="34" charset="0"/>
                <a:cs typeface="Arial" pitchFamily="34" charset="0"/>
              </a:rPr>
              <a:t> </a:t>
            </a:r>
            <a:endParaRPr lang="ru-RU" sz="2000" dirty="0">
              <a:latin typeface="Arial" pitchFamily="34" charset="0"/>
              <a:cs typeface="Arial" pitchFamily="34" charset="0"/>
            </a:endParaRPr>
          </a:p>
        </p:txBody>
      </p:sp>
      <p:pic>
        <p:nvPicPr>
          <p:cNvPr id="4" name="Содержимое 3" descr="http://www.vseodetishkax.ru/images/abs/clip_image004.gif"/>
          <p:cNvPicPr>
            <a:picLocks noGrp="1"/>
          </p:cNvPicPr>
          <p:nvPr>
            <p:ph idx="1"/>
          </p:nvPr>
        </p:nvPicPr>
        <p:blipFill>
          <a:blip r:embed="rId2" cstate="print"/>
          <a:stretch>
            <a:fillRect/>
          </a:stretch>
        </p:blipFill>
        <p:spPr bwMode="auto">
          <a:xfrm>
            <a:off x="1295400" y="2514600"/>
            <a:ext cx="7019925" cy="2152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1371600"/>
            <a:ext cx="8229600" cy="1143000"/>
          </a:xfrm>
        </p:spPr>
        <p:txBody>
          <a:bodyPr>
            <a:normAutofit/>
          </a:bodyPr>
          <a:lstStyle/>
          <a:p>
            <a:r>
              <a:rPr lang="ru-RU" sz="2400" b="1" dirty="0" smtClean="0">
                <a:solidFill>
                  <a:schemeClr val="tx1"/>
                </a:solidFill>
                <a:latin typeface="Arial" pitchFamily="34" charset="0"/>
                <a:cs typeface="Arial" pitchFamily="34" charset="0"/>
              </a:rPr>
              <a:t>Переложить 1 палочку так, чтобы домик был перевернут в другую сторону.</a:t>
            </a:r>
            <a:r>
              <a:rPr lang="ru-RU" sz="2000" dirty="0" smtClean="0"/>
              <a:t/>
            </a:r>
            <a:br>
              <a:rPr lang="ru-RU" sz="2000" dirty="0" smtClean="0"/>
            </a:br>
            <a:endParaRPr lang="ru-RU" sz="2000" dirty="0"/>
          </a:p>
        </p:txBody>
      </p:sp>
      <p:pic>
        <p:nvPicPr>
          <p:cNvPr id="4" name="Содержимое 3" descr="http://www.vseodetishkax.ru/images/abs/clip_image012.gif"/>
          <p:cNvPicPr>
            <a:picLocks noGrp="1"/>
          </p:cNvPicPr>
          <p:nvPr>
            <p:ph idx="1"/>
          </p:nvPr>
        </p:nvPicPr>
        <p:blipFill>
          <a:blip r:embed="rId2" cstate="print"/>
          <a:stretch>
            <a:fillRect/>
          </a:stretch>
        </p:blipFill>
        <p:spPr bwMode="auto">
          <a:xfrm>
            <a:off x="1676400" y="2667000"/>
            <a:ext cx="5429250"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1066800"/>
            <a:ext cx="8183880" cy="4968240"/>
          </a:xfrm>
        </p:spPr>
        <p:txBody>
          <a:bodyPr>
            <a:normAutofit/>
          </a:bodyPr>
          <a:lstStyle/>
          <a:p>
            <a:pPr algn="ctr"/>
            <a:endParaRPr lang="ru-RU" sz="2400" b="1" dirty="0">
              <a:solidFill>
                <a:schemeClr val="tx1"/>
              </a:solidFill>
            </a:endParaRPr>
          </a:p>
        </p:txBody>
      </p:sp>
      <p:sp>
        <p:nvSpPr>
          <p:cNvPr id="3" name="Содержимое 2"/>
          <p:cNvSpPr>
            <a:spLocks noGrp="1"/>
          </p:cNvSpPr>
          <p:nvPr>
            <p:ph idx="1"/>
          </p:nvPr>
        </p:nvSpPr>
        <p:spPr/>
        <p:txBody>
          <a:bodyPr>
            <a:normAutofit fontScale="62500" lnSpcReduction="20000"/>
          </a:bodyPr>
          <a:lstStyle/>
          <a:p>
            <a:pPr marL="0" indent="0">
              <a:buNone/>
            </a:pPr>
            <a:r>
              <a:rPr lang="ru-RU" sz="2800" dirty="0" smtClean="0"/>
              <a:t>                   </a:t>
            </a:r>
            <a:r>
              <a:rPr lang="ru-RU" sz="3800" b="1" dirty="0" smtClean="0">
                <a:solidFill>
                  <a:srgbClr val="002060"/>
                </a:solidFill>
              </a:rPr>
              <a:t>Занимательные вопросы</a:t>
            </a:r>
          </a:p>
          <a:p>
            <a:pPr marL="0" indent="0">
              <a:buNone/>
            </a:pPr>
            <a:r>
              <a:rPr lang="ru-RU" b="1" dirty="0"/>
              <a:t/>
            </a:r>
            <a:br>
              <a:rPr lang="ru-RU" b="1" dirty="0"/>
            </a:br>
            <a:r>
              <a:rPr lang="ru-RU" b="1" dirty="0" smtClean="0"/>
              <a:t>       </a:t>
            </a:r>
            <a:r>
              <a:rPr lang="ru-RU" sz="2600" dirty="0" smtClean="0"/>
              <a:t>Сколько ушей у трёх мышей?</a:t>
            </a:r>
          </a:p>
          <a:p>
            <a:pPr lvl="1"/>
            <a:r>
              <a:rPr lang="ru-RU" sz="2600" dirty="0" smtClean="0"/>
              <a:t>Сколько лап у двух медвежат?</a:t>
            </a:r>
          </a:p>
          <a:p>
            <a:pPr lvl="1"/>
            <a:r>
              <a:rPr lang="ru-RU" sz="2600" dirty="0" smtClean="0"/>
              <a:t>У семи братьев по одной сестре. Сколько всего сестёр?</a:t>
            </a:r>
          </a:p>
          <a:p>
            <a:pPr lvl="1"/>
            <a:r>
              <a:rPr lang="ru-RU" sz="2600" dirty="0" smtClean="0"/>
              <a:t>У бабушки Даши внучка Маша, кот Пушок и собака Дружок. Сколько всего внуков у бабушки?</a:t>
            </a:r>
          </a:p>
          <a:p>
            <a:pPr lvl="1"/>
            <a:r>
              <a:rPr lang="ru-RU" sz="2600" dirty="0" smtClean="0"/>
              <a:t>Над рекой летели птицы: голубь, щука, 2 синицы, 2 стрижа и 5 угрей. Сколько птиц? Ответь скорей!</a:t>
            </a:r>
          </a:p>
          <a:p>
            <a:pPr lvl="1"/>
            <a:r>
              <a:rPr lang="ru-RU" sz="2600" dirty="0" smtClean="0"/>
              <a:t>Горело 7 свечей. 2 свечи погасили, а остальные продолжали гореть. Сколько свечей осталось? (2, остальные сгорели).</a:t>
            </a:r>
          </a:p>
          <a:p>
            <a:pPr lvl="1"/>
            <a:r>
              <a:rPr lang="ru-RU" sz="2600" dirty="0" smtClean="0"/>
              <a:t>В корзине три яблока. Как поделить их между тремя детьми так, чтобы одно яблоко осталось в корзине? (Отдать одно яблоко вместе с корзиной).</a:t>
            </a:r>
          </a:p>
          <a:p>
            <a:pPr lvl="1"/>
            <a:r>
              <a:rPr lang="ru-RU" sz="2600" dirty="0" smtClean="0"/>
              <a:t>На берёзе три толстых ветки, на каждой толстой ветке по три тоненьких веточки. На каждой тоненькой веточке по одному яблочку. Сколько всего яблок? (Нисколько – на берёзе яблоки не растут.)</a:t>
            </a:r>
          </a:p>
          <a:p>
            <a:endParaRPr lang="ru-RU" sz="2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838200"/>
            <a:ext cx="8183880" cy="5196840"/>
          </a:xfrm>
        </p:spPr>
        <p:txBody>
          <a:bodyPr>
            <a:normAutofit/>
          </a:bodyPr>
          <a:lstStyle/>
          <a:p>
            <a:pPr algn="ctr"/>
            <a:endParaRPr lang="ru-RU" sz="2400" dirty="0"/>
          </a:p>
        </p:txBody>
      </p:sp>
      <p:sp>
        <p:nvSpPr>
          <p:cNvPr id="3" name="Содержимое 2"/>
          <p:cNvSpPr>
            <a:spLocks noGrp="1"/>
          </p:cNvSpPr>
          <p:nvPr>
            <p:ph idx="1"/>
          </p:nvPr>
        </p:nvSpPr>
        <p:spPr/>
        <p:txBody>
          <a:bodyPr>
            <a:normAutofit fontScale="70000" lnSpcReduction="20000"/>
          </a:bodyPr>
          <a:lstStyle/>
          <a:p>
            <a:pPr lvl="0" algn="ctr">
              <a:buNone/>
            </a:pPr>
            <a:r>
              <a:rPr lang="ru-RU" sz="3400" b="1" dirty="0">
                <a:solidFill>
                  <a:srgbClr val="002060"/>
                </a:solidFill>
                <a:latin typeface="Arial" pitchFamily="34" charset="0"/>
                <a:cs typeface="Arial" pitchFamily="34" charset="0"/>
              </a:rPr>
              <a:t>Задачи-шутки</a:t>
            </a:r>
            <a:r>
              <a:rPr lang="ru-RU" dirty="0"/>
              <a:t/>
            </a:r>
            <a:br>
              <a:rPr lang="ru-RU" dirty="0"/>
            </a:br>
            <a:endParaRPr lang="ru-RU" sz="2800" dirty="0" smtClean="0"/>
          </a:p>
          <a:p>
            <a:pPr lvl="1"/>
            <a:r>
              <a:rPr lang="ru-RU" dirty="0" smtClean="0"/>
              <a:t>На столе три стакана с ягодами. Вова съел один стакан ягод. Сколько стаканов осталось на столе? (Три)</a:t>
            </a:r>
          </a:p>
          <a:p>
            <a:pPr lvl="1"/>
            <a:r>
              <a:rPr lang="ru-RU" dirty="0" smtClean="0"/>
              <a:t>Шли двое, остановились, один у другого спрашивает: «Это черная?». – «Нет, это красная». – «А почему она белая?» – «Потому, что зеленая». О чем они вели разговор? (О смородине)</a:t>
            </a:r>
          </a:p>
          <a:p>
            <a:pPr lvl="1"/>
            <a:r>
              <a:rPr lang="ru-RU" dirty="0" smtClean="0"/>
              <a:t>На столе лежат два апельсина и четыре банана. Сколько овощей на столе? (Нисколько)</a:t>
            </a:r>
          </a:p>
          <a:p>
            <a:pPr lvl="1"/>
            <a:r>
              <a:rPr lang="ru-RU" dirty="0" smtClean="0"/>
              <a:t>На груше росло десять груш, а на иве на две груши меньше. Сколько груш росло на иве? (Нисколько)</a:t>
            </a:r>
          </a:p>
          <a:p>
            <a:pPr lvl="1"/>
            <a:r>
              <a:rPr lang="ru-RU" dirty="0" smtClean="0"/>
              <a:t>На какое дерево сядет воробей после дождя? (На мокрое)</a:t>
            </a:r>
          </a:p>
          <a:p>
            <a:pPr lvl="1"/>
            <a:r>
              <a:rPr lang="ru-RU" dirty="0" smtClean="0"/>
              <a:t>Чего больше в квартире: стульев или мебели? (Мебели)</a:t>
            </a:r>
          </a:p>
          <a:p>
            <a:pPr lvl="1"/>
            <a:r>
              <a:rPr lang="ru-RU" dirty="0" smtClean="0"/>
              <a:t>Ты да я да мы с тобой. Сколько нас всего? (Два)</a:t>
            </a:r>
          </a:p>
          <a:p>
            <a:pPr lvl="1"/>
            <a:r>
              <a:rPr lang="ru-RU" dirty="0" smtClean="0"/>
              <a:t>Как можно сорвать ветку, не спугнув на ней птичку? (Нельзя, улетит).</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14400"/>
            <a:ext cx="8229600" cy="4876800"/>
          </a:xfrm>
        </p:spPr>
        <p:txBody>
          <a:bodyPr>
            <a:normAutofit fontScale="92500" lnSpcReduction="20000"/>
          </a:bodyPr>
          <a:lstStyle/>
          <a:p>
            <a:pPr algn="ctr">
              <a:buNone/>
            </a:pPr>
            <a:r>
              <a:rPr lang="ru-RU" b="1" dirty="0" smtClean="0">
                <a:solidFill>
                  <a:srgbClr val="002060"/>
                </a:solidFill>
              </a:rPr>
              <a:t>Задачи в стихах</a:t>
            </a:r>
            <a:r>
              <a:rPr lang="ru-RU" dirty="0" smtClean="0"/>
              <a:t/>
            </a:r>
            <a:br>
              <a:rPr lang="ru-RU" dirty="0" smtClean="0"/>
            </a:br>
            <a:endParaRPr lang="ru-RU" dirty="0" smtClean="0"/>
          </a:p>
          <a:p>
            <a:pPr>
              <a:buNone/>
            </a:pPr>
            <a:r>
              <a:rPr lang="ru-RU" dirty="0" smtClean="0"/>
              <a:t>  Решила старушка ватрушки испечь.</a:t>
            </a:r>
            <a:br>
              <a:rPr lang="ru-RU" dirty="0" smtClean="0"/>
            </a:br>
            <a:r>
              <a:rPr lang="ru-RU" dirty="0" smtClean="0"/>
              <a:t>Поставила тесто да печь затопила. </a:t>
            </a:r>
            <a:br>
              <a:rPr lang="ru-RU" dirty="0" smtClean="0"/>
            </a:br>
            <a:r>
              <a:rPr lang="ru-RU" dirty="0" smtClean="0"/>
              <a:t>Решила старушка ватрушки испечь,</a:t>
            </a:r>
            <a:br>
              <a:rPr lang="ru-RU" dirty="0" smtClean="0"/>
            </a:br>
            <a:r>
              <a:rPr lang="ru-RU" dirty="0" smtClean="0"/>
              <a:t>А сколько их надо — совсем позабыла. </a:t>
            </a:r>
            <a:br>
              <a:rPr lang="ru-RU" dirty="0" smtClean="0"/>
            </a:br>
            <a:r>
              <a:rPr lang="ru-RU" dirty="0" smtClean="0"/>
              <a:t>Две штучки — для внучки, </a:t>
            </a:r>
            <a:br>
              <a:rPr lang="ru-RU" dirty="0" smtClean="0"/>
            </a:br>
            <a:r>
              <a:rPr lang="ru-RU" dirty="0" smtClean="0"/>
              <a:t>Две штучки — для деда, </a:t>
            </a:r>
            <a:br>
              <a:rPr lang="ru-RU" dirty="0" smtClean="0"/>
            </a:br>
            <a:r>
              <a:rPr lang="ru-RU" dirty="0" smtClean="0"/>
              <a:t>Две штучки — для Тани, </a:t>
            </a:r>
            <a:br>
              <a:rPr lang="ru-RU" dirty="0" smtClean="0"/>
            </a:br>
            <a:r>
              <a:rPr lang="ru-RU" dirty="0" smtClean="0"/>
              <a:t>Дочурки соседа... Считала, считала, да сбилась, </a:t>
            </a:r>
            <a:br>
              <a:rPr lang="ru-RU" dirty="0" smtClean="0"/>
            </a:br>
            <a:r>
              <a:rPr lang="ru-RU" dirty="0" smtClean="0"/>
              <a:t>А печь-то совсем протопилась! </a:t>
            </a:r>
            <a:br>
              <a:rPr lang="ru-RU" dirty="0" smtClean="0"/>
            </a:br>
            <a:r>
              <a:rPr lang="ru-RU" dirty="0" smtClean="0"/>
              <a:t>Помоги старушке сосчитать ватрушки</a:t>
            </a:r>
          </a:p>
          <a:p>
            <a:pPr>
              <a:buNone/>
            </a:pPr>
            <a:r>
              <a:rPr lang="ru-RU" i="1" dirty="0" smtClean="0"/>
              <a:t>      (В. Кудрявцева)</a:t>
            </a:r>
            <a:endParaRPr lang="ru-RU" dirty="0" smtClean="0"/>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914400"/>
            <a:ext cx="8229600" cy="1600200"/>
          </a:xfrm>
        </p:spPr>
        <p:txBody>
          <a:bodyPr>
            <a:normAutofit fontScale="90000"/>
          </a:bodyPr>
          <a:lstStyle/>
          <a:p>
            <a:pPr algn="just"/>
            <a:r>
              <a:rPr lang="ru-RU" sz="2700" b="1" dirty="0" smtClean="0">
                <a:solidFill>
                  <a:srgbClr val="FF0000"/>
                </a:solidFill>
                <a:latin typeface="+mn-lt"/>
              </a:rPr>
              <a:t/>
            </a:r>
            <a:br>
              <a:rPr lang="ru-RU" sz="2700" b="1" dirty="0" smtClean="0">
                <a:solidFill>
                  <a:srgbClr val="FF0000"/>
                </a:solidFill>
                <a:latin typeface="+mn-lt"/>
              </a:rPr>
            </a:br>
            <a:r>
              <a:rPr lang="ru-RU" sz="2700" b="1" dirty="0" smtClean="0">
                <a:solidFill>
                  <a:srgbClr val="FF0000"/>
                </a:solidFill>
                <a:latin typeface="+mn-lt"/>
              </a:rPr>
              <a:t>Одаренный ребенок</a:t>
            </a:r>
            <a:r>
              <a:rPr lang="ru-RU" sz="2700" dirty="0" smtClean="0">
                <a:solidFill>
                  <a:srgbClr val="FF0000"/>
                </a:solidFill>
                <a:latin typeface="+mn-lt"/>
              </a:rPr>
              <a:t> </a:t>
            </a:r>
            <a:r>
              <a:rPr lang="ru-RU" sz="2200" dirty="0" smtClean="0">
                <a:solidFill>
                  <a:schemeClr val="tx1"/>
                </a:solidFill>
                <a:latin typeface="+mn-lt"/>
              </a:rPr>
              <a:t>– это ребенок, который выделяется своими яркими, очевидными, иногда выдающимися достижениями (или имеет внутренние предпосылки для таких достижений) в том или ином </a:t>
            </a:r>
            <a:r>
              <a:rPr lang="ru-RU" sz="2200" dirty="0" smtClean="0">
                <a:solidFill>
                  <a:schemeClr val="tx1"/>
                </a:solidFill>
                <a:latin typeface="+mn-lt"/>
              </a:rPr>
              <a:t>виде деятельности.    </a:t>
            </a:r>
            <a:r>
              <a:rPr lang="ru-RU" sz="2000" dirty="0" smtClean="0"/>
              <a:t/>
            </a:r>
            <a:br>
              <a:rPr lang="ru-RU" sz="2000" dirty="0" smtClean="0"/>
            </a:br>
            <a:endParaRPr lang="ru-RU" sz="2000" dirty="0"/>
          </a:p>
        </p:txBody>
      </p:sp>
      <p:sp>
        <p:nvSpPr>
          <p:cNvPr id="3" name="Содержимое 2"/>
          <p:cNvSpPr>
            <a:spLocks noGrp="1"/>
          </p:cNvSpPr>
          <p:nvPr>
            <p:ph idx="1"/>
          </p:nvPr>
        </p:nvSpPr>
        <p:spPr>
          <a:xfrm>
            <a:off x="457200" y="2209800"/>
            <a:ext cx="8229600" cy="4114800"/>
          </a:xfrm>
        </p:spPr>
        <p:txBody>
          <a:bodyPr>
            <a:normAutofit/>
          </a:bodyPr>
          <a:lstStyle/>
          <a:p>
            <a:pPr algn="ctr">
              <a:buNone/>
            </a:pPr>
            <a:endParaRPr lang="ru-RU" dirty="0" smtClean="0"/>
          </a:p>
          <a:p>
            <a:pPr marL="0" indent="0" algn="just">
              <a:buNone/>
            </a:pPr>
            <a:r>
              <a:rPr lang="ru-RU" dirty="0" smtClean="0"/>
              <a:t>	</a:t>
            </a:r>
            <a:r>
              <a:rPr lang="ru-RU" sz="2000" dirty="0" smtClean="0"/>
              <a:t>Наша </a:t>
            </a:r>
            <a:r>
              <a:rPr lang="ru-RU" sz="2000" dirty="0"/>
              <a:t>задача, как педагогов, состоит в том, </a:t>
            </a:r>
            <a:r>
              <a:rPr lang="ru-RU" sz="2000" dirty="0" smtClean="0"/>
              <a:t>чтобы выявить </a:t>
            </a:r>
            <a:r>
              <a:rPr lang="ru-RU" sz="2000" dirty="0"/>
              <a:t>как можно больше детей с признаками одаренности и обеспечить им благоприятные условия для совершенствования присущих им видов деятельности.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905000"/>
          </a:xfrm>
        </p:spPr>
        <p:txBody>
          <a:bodyPr>
            <a:normAutofit fontScale="90000"/>
          </a:bodyPr>
          <a:lstStyle/>
          <a:p>
            <a:pPr algn="ctr"/>
            <a:r>
              <a:rPr lang="ru-RU" sz="3100" b="1" dirty="0" smtClean="0"/>
              <a:t/>
            </a:r>
            <a:br>
              <a:rPr lang="ru-RU" sz="3100" b="1" dirty="0" smtClean="0"/>
            </a:br>
            <a:r>
              <a:rPr lang="ru-RU" sz="3100" b="1" dirty="0" smtClean="0"/>
              <a:t/>
            </a:r>
            <a:br>
              <a:rPr lang="ru-RU" sz="3100" b="1" dirty="0" smtClean="0"/>
            </a:br>
            <a:r>
              <a:rPr lang="ru-RU" sz="3100" b="1" dirty="0" smtClean="0"/>
              <a:t>Помощь одаренным учащимся в самореализации их творческой направленности</a:t>
            </a:r>
            <a:r>
              <a:rPr lang="ru-RU" dirty="0" smtClean="0"/>
              <a:t/>
            </a:r>
            <a:br>
              <a:rPr lang="ru-RU" dirty="0" smtClean="0"/>
            </a:br>
            <a:endParaRPr lang="ru-RU" dirty="0"/>
          </a:p>
        </p:txBody>
      </p:sp>
      <p:sp>
        <p:nvSpPr>
          <p:cNvPr id="3" name="Содержимое 2"/>
          <p:cNvSpPr>
            <a:spLocks noGrp="1"/>
          </p:cNvSpPr>
          <p:nvPr>
            <p:ph idx="1"/>
          </p:nvPr>
        </p:nvSpPr>
        <p:spPr>
          <a:xfrm>
            <a:off x="502920" y="530352"/>
            <a:ext cx="8183880" cy="5032248"/>
          </a:xfrm>
        </p:spPr>
        <p:txBody>
          <a:bodyPr>
            <a:normAutofit fontScale="85000" lnSpcReduction="20000"/>
          </a:bodyPr>
          <a:lstStyle/>
          <a:p>
            <a:pPr>
              <a:buNone/>
            </a:pPr>
            <a:r>
              <a:rPr lang="ru-RU" dirty="0" smtClean="0"/>
              <a:t>    </a:t>
            </a:r>
          </a:p>
          <a:p>
            <a:endParaRPr lang="ru-RU" sz="2200" dirty="0" smtClean="0"/>
          </a:p>
          <a:p>
            <a:endParaRPr lang="ru-RU" sz="2200" dirty="0"/>
          </a:p>
          <a:p>
            <a:endParaRPr lang="ru-RU" sz="2200" dirty="0" smtClean="0"/>
          </a:p>
          <a:p>
            <a:endParaRPr lang="ru-RU" sz="2200" dirty="0"/>
          </a:p>
          <a:p>
            <a:pPr>
              <a:lnSpc>
                <a:spcPct val="120000"/>
              </a:lnSpc>
            </a:pPr>
            <a:r>
              <a:rPr lang="ru-RU" sz="2200" dirty="0" smtClean="0"/>
              <a:t>создание для ученика ситуации успеха и уверенности, через индивидуальное обучение и воспитание;</a:t>
            </a:r>
          </a:p>
          <a:p>
            <a:pPr>
              <a:lnSpc>
                <a:spcPct val="120000"/>
              </a:lnSpc>
            </a:pPr>
            <a:r>
              <a:rPr lang="ru-RU" sz="2200" dirty="0" smtClean="0"/>
              <a:t>организация научно-исследовательской деятельности;</a:t>
            </a:r>
          </a:p>
          <a:p>
            <a:pPr>
              <a:lnSpc>
                <a:spcPct val="120000"/>
              </a:lnSpc>
            </a:pPr>
            <a:r>
              <a:rPr lang="ru-RU" sz="2200" dirty="0" smtClean="0"/>
              <a:t>организация и участие в интеллектуальных играх, творческих конкурсах, предметных  олимпиадах, научно-практических конференциях.</a:t>
            </a:r>
          </a:p>
          <a:p>
            <a:pPr>
              <a:lnSpc>
                <a:spcPct val="120000"/>
              </a:lnSpc>
            </a:pPr>
            <a:r>
              <a:rPr lang="ru-RU" sz="2200" dirty="0" smtClean="0"/>
              <a:t>разработка и реализация </a:t>
            </a:r>
            <a:r>
              <a:rPr lang="ru-RU" sz="2200" dirty="0" err="1" smtClean="0"/>
              <a:t>межпредметных</a:t>
            </a:r>
            <a:r>
              <a:rPr lang="ru-RU" sz="2200" dirty="0" smtClean="0"/>
              <a:t> научно-исследовательских проектов.</a:t>
            </a:r>
          </a:p>
          <a:p>
            <a:pPr>
              <a:lnSpc>
                <a:spcPct val="120000"/>
              </a:lnSpc>
            </a:pPr>
            <a:r>
              <a:rPr lang="ru-RU" sz="2200" dirty="0" smtClean="0"/>
              <a:t>изготовление компьютерных презентаций, видеороликов, исследований.</a:t>
            </a:r>
          </a:p>
          <a:p>
            <a:pPr>
              <a:buNone/>
            </a:pPr>
            <a:r>
              <a:rPr lang="ru-RU" sz="2200" dirty="0" smtClean="0"/>
              <a:t> </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371600"/>
            <a:ext cx="8229600" cy="1143000"/>
          </a:xfrm>
        </p:spPr>
        <p:txBody>
          <a:bodyPr>
            <a:normAutofit fontScale="90000"/>
          </a:bodyPr>
          <a:lstStyle/>
          <a:p>
            <a:pPr algn="ctr"/>
            <a:r>
              <a:rPr lang="ru-RU" b="1" dirty="0" smtClean="0"/>
              <a:t/>
            </a:r>
            <a:br>
              <a:rPr lang="ru-RU" b="1" dirty="0" smtClean="0"/>
            </a:br>
            <a:r>
              <a:rPr lang="ru-RU" b="1" dirty="0" smtClean="0"/>
              <a:t>   </a:t>
            </a:r>
            <a:r>
              <a:rPr lang="ru-RU" sz="4000" b="1" dirty="0" smtClean="0"/>
              <a:t>Поощрение одаренных детей</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endParaRPr lang="ru-RU" dirty="0" smtClean="0"/>
          </a:p>
          <a:p>
            <a:pPr marL="0" indent="0">
              <a:buNone/>
            </a:pPr>
            <a:endParaRPr lang="ru-RU" dirty="0"/>
          </a:p>
          <a:p>
            <a:pPr marL="0" indent="0">
              <a:buNone/>
            </a:pPr>
            <a:r>
              <a:rPr lang="ru-RU" dirty="0" smtClean="0"/>
              <a:t> </a:t>
            </a:r>
          </a:p>
          <a:p>
            <a:r>
              <a:rPr lang="ru-RU" dirty="0" smtClean="0"/>
              <a:t>    Публикация в СМИ   </a:t>
            </a:r>
          </a:p>
          <a:p>
            <a:r>
              <a:rPr lang="ru-RU" dirty="0" smtClean="0"/>
              <a:t>    Публикация на сайте школы</a:t>
            </a:r>
          </a:p>
          <a:p>
            <a:r>
              <a:rPr lang="ru-RU" dirty="0" smtClean="0"/>
              <a:t>    Награждение</a:t>
            </a:r>
          </a:p>
          <a:p>
            <a:pPr>
              <a:buNone/>
            </a:pP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85800"/>
            <a:ext cx="8229600" cy="1066800"/>
          </a:xfrm>
        </p:spPr>
        <p:txBody>
          <a:bodyPr>
            <a:normAutofit/>
          </a:bodyPr>
          <a:lstStyle/>
          <a:p>
            <a:pPr algn="ctr"/>
            <a:r>
              <a:rPr lang="ru-RU" sz="3200" b="1" dirty="0" smtClean="0">
                <a:solidFill>
                  <a:schemeClr val="accent1">
                    <a:lumMod val="75000"/>
                  </a:schemeClr>
                </a:solidFill>
              </a:rPr>
              <a:t>Рекомендации учителям в работе с одаренными детьми</a:t>
            </a:r>
            <a:endParaRPr lang="ru-RU" sz="3200" dirty="0">
              <a:solidFill>
                <a:schemeClr val="accent1">
                  <a:lumMod val="75000"/>
                </a:schemeClr>
              </a:solidFill>
            </a:endParaRPr>
          </a:p>
        </p:txBody>
      </p:sp>
      <p:sp>
        <p:nvSpPr>
          <p:cNvPr id="3" name="Содержимое 2"/>
          <p:cNvSpPr>
            <a:spLocks noGrp="1"/>
          </p:cNvSpPr>
          <p:nvPr>
            <p:ph idx="1"/>
          </p:nvPr>
        </p:nvSpPr>
        <p:spPr>
          <a:xfrm>
            <a:off x="502920" y="530352"/>
            <a:ext cx="8183880" cy="5032248"/>
          </a:xfrm>
        </p:spPr>
        <p:txBody>
          <a:bodyPr>
            <a:normAutofit fontScale="47500" lnSpcReduction="20000"/>
          </a:bodyPr>
          <a:lstStyle/>
          <a:p>
            <a:pPr>
              <a:lnSpc>
                <a:spcPct val="90000"/>
              </a:lnSpc>
            </a:pPr>
            <a:endParaRPr lang="ru-RU" sz="2800" dirty="0" smtClean="0"/>
          </a:p>
          <a:p>
            <a:pPr>
              <a:lnSpc>
                <a:spcPct val="90000"/>
              </a:lnSpc>
            </a:pPr>
            <a:endParaRPr lang="ru-RU" dirty="0"/>
          </a:p>
          <a:p>
            <a:pPr>
              <a:lnSpc>
                <a:spcPct val="90000"/>
              </a:lnSpc>
            </a:pPr>
            <a:endParaRPr lang="ru-RU" sz="2800" dirty="0" smtClean="0"/>
          </a:p>
          <a:p>
            <a:pPr>
              <a:lnSpc>
                <a:spcPct val="90000"/>
              </a:lnSpc>
            </a:pPr>
            <a:endParaRPr lang="ru-RU" dirty="0"/>
          </a:p>
          <a:p>
            <a:pPr>
              <a:lnSpc>
                <a:spcPct val="90000"/>
              </a:lnSpc>
            </a:pPr>
            <a:endParaRPr lang="ru-RU" sz="2800" dirty="0" smtClean="0"/>
          </a:p>
          <a:p>
            <a:pPr>
              <a:lnSpc>
                <a:spcPct val="90000"/>
              </a:lnSpc>
            </a:pPr>
            <a:endParaRPr lang="ru-RU" dirty="0" smtClean="0"/>
          </a:p>
          <a:p>
            <a:pPr>
              <a:lnSpc>
                <a:spcPct val="90000"/>
              </a:lnSpc>
            </a:pPr>
            <a:endParaRPr lang="ru-RU" dirty="0"/>
          </a:p>
          <a:p>
            <a:pPr>
              <a:lnSpc>
                <a:spcPct val="90000"/>
              </a:lnSpc>
            </a:pPr>
            <a:endParaRPr lang="ru-RU" sz="2800" dirty="0" smtClean="0"/>
          </a:p>
          <a:p>
            <a:pPr algn="just">
              <a:lnSpc>
                <a:spcPct val="120000"/>
              </a:lnSpc>
            </a:pPr>
            <a:r>
              <a:rPr lang="ru-RU" sz="4200" dirty="0" smtClean="0"/>
              <a:t>Учителю не следует уделять слишком много внимания </a:t>
            </a:r>
          </a:p>
          <a:p>
            <a:pPr algn="just">
              <a:lnSpc>
                <a:spcPct val="120000"/>
              </a:lnSpc>
              <a:buFontTx/>
              <a:buNone/>
            </a:pPr>
            <a:r>
              <a:rPr lang="ru-RU" sz="4200" dirty="0" smtClean="0"/>
              <a:t>   игровому обучению с ярко выраженным элементом      соревнования. Одаренный ребенок будет чаще </a:t>
            </a:r>
          </a:p>
          <a:p>
            <a:pPr algn="just">
              <a:lnSpc>
                <a:spcPct val="120000"/>
              </a:lnSpc>
              <a:buFontTx/>
              <a:buNone/>
            </a:pPr>
            <a:r>
              <a:rPr lang="ru-RU" sz="4200" dirty="0" smtClean="0"/>
              <a:t>   всего оказываться победителем, что может вызвать </a:t>
            </a:r>
          </a:p>
          <a:p>
            <a:pPr algn="just">
              <a:lnSpc>
                <a:spcPct val="120000"/>
              </a:lnSpc>
              <a:buFontTx/>
              <a:buNone/>
            </a:pPr>
            <a:r>
              <a:rPr lang="ru-RU" sz="4200" dirty="0" smtClean="0"/>
              <a:t>   неприязнь соучеников и не благоприятствует созданию атмосферы всеобщей заинтересованности, к которой </a:t>
            </a:r>
          </a:p>
          <a:p>
            <a:pPr algn="just">
              <a:lnSpc>
                <a:spcPct val="120000"/>
              </a:lnSpc>
              <a:buFontTx/>
              <a:buNone/>
            </a:pPr>
            <a:r>
              <a:rPr lang="ru-RU" sz="4200" dirty="0" smtClean="0"/>
              <a:t>   стремится учитель. </a:t>
            </a:r>
          </a:p>
          <a:p>
            <a:pPr algn="just">
              <a:lnSpc>
                <a:spcPct val="120000"/>
              </a:lnSpc>
            </a:pPr>
            <a:r>
              <a:rPr lang="ru-RU" sz="4200" dirty="0" smtClean="0"/>
              <a:t>Учитель не должен возводить одаренного ребенка на </a:t>
            </a:r>
          </a:p>
          <a:p>
            <a:pPr algn="just">
              <a:lnSpc>
                <a:spcPct val="120000"/>
              </a:lnSpc>
              <a:buFontTx/>
              <a:buNone/>
            </a:pPr>
            <a:r>
              <a:rPr lang="ru-RU" sz="4200" dirty="0" smtClean="0"/>
              <a:t>   пьедестал или делать из него вундеркинда в глазах других учеников. </a:t>
            </a:r>
            <a:endParaRPr lang="ru-RU" sz="4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048512"/>
          </a:xfrm>
        </p:spPr>
        <p:txBody>
          <a:bodyPr>
            <a:normAutofit fontScale="90000"/>
          </a:bodyPr>
          <a:lstStyle/>
          <a:p>
            <a:pPr algn="ctr"/>
            <a:r>
              <a:rPr lang="ru-RU" sz="3200" b="1" dirty="0" smtClean="0">
                <a:solidFill>
                  <a:schemeClr val="accent1">
                    <a:lumMod val="75000"/>
                  </a:schemeClr>
                </a:solidFill>
              </a:rPr>
              <a:t>Рекомендации учителям в работе с одаренными детьми</a:t>
            </a:r>
            <a:endParaRPr lang="ru-RU" sz="3200" dirty="0">
              <a:solidFill>
                <a:schemeClr val="accent1">
                  <a:lumMod val="75000"/>
                </a:schemeClr>
              </a:solidFill>
            </a:endParaRPr>
          </a:p>
        </p:txBody>
      </p:sp>
      <p:sp>
        <p:nvSpPr>
          <p:cNvPr id="3" name="Содержимое 2"/>
          <p:cNvSpPr>
            <a:spLocks noGrp="1"/>
          </p:cNvSpPr>
          <p:nvPr>
            <p:ph idx="1"/>
          </p:nvPr>
        </p:nvSpPr>
        <p:spPr>
          <a:xfrm>
            <a:off x="502920" y="530352"/>
            <a:ext cx="8183880" cy="4956048"/>
          </a:xfrm>
        </p:spPr>
        <p:txBody>
          <a:bodyPr>
            <a:normAutofit fontScale="70000" lnSpcReduction="20000"/>
          </a:bodyPr>
          <a:lstStyle/>
          <a:p>
            <a:pPr>
              <a:lnSpc>
                <a:spcPct val="80000"/>
              </a:lnSpc>
            </a:pPr>
            <a:endParaRPr lang="ru-RU" sz="2800" dirty="0" smtClean="0"/>
          </a:p>
          <a:p>
            <a:pPr>
              <a:lnSpc>
                <a:spcPct val="80000"/>
              </a:lnSpc>
            </a:pPr>
            <a:endParaRPr lang="ru-RU" dirty="0"/>
          </a:p>
          <a:p>
            <a:pPr>
              <a:lnSpc>
                <a:spcPct val="80000"/>
              </a:lnSpc>
            </a:pPr>
            <a:endParaRPr lang="ru-RU" sz="2800" dirty="0" smtClean="0"/>
          </a:p>
          <a:p>
            <a:pPr>
              <a:lnSpc>
                <a:spcPct val="80000"/>
              </a:lnSpc>
            </a:pPr>
            <a:endParaRPr lang="ru-RU" dirty="0"/>
          </a:p>
          <a:p>
            <a:pPr>
              <a:lnSpc>
                <a:spcPct val="80000"/>
              </a:lnSpc>
            </a:pPr>
            <a:endParaRPr lang="ru-RU" sz="2800" dirty="0" smtClean="0"/>
          </a:p>
          <a:p>
            <a:pPr>
              <a:lnSpc>
                <a:spcPct val="80000"/>
              </a:lnSpc>
            </a:pPr>
            <a:endParaRPr lang="ru-RU" dirty="0"/>
          </a:p>
          <a:p>
            <a:pPr>
              <a:lnSpc>
                <a:spcPct val="120000"/>
              </a:lnSpc>
            </a:pPr>
            <a:r>
              <a:rPr lang="ru-RU" sz="2300" dirty="0"/>
              <a:t>н</a:t>
            </a:r>
            <a:r>
              <a:rPr lang="ru-RU" sz="2300" dirty="0" smtClean="0"/>
              <a:t>е занимайтесь наставлениями, помогайте детям действовать независимо, не давайте прямых инструкций относительно того, чем они должны заниматься . </a:t>
            </a:r>
          </a:p>
          <a:p>
            <a:pPr>
              <a:lnSpc>
                <a:spcPct val="120000"/>
              </a:lnSpc>
            </a:pPr>
            <a:r>
              <a:rPr lang="ru-RU" sz="2300" dirty="0" smtClean="0"/>
              <a:t>не сдерживайте инициативы и не делайте за них то, что они могут сделать самостоятельно . </a:t>
            </a:r>
          </a:p>
          <a:p>
            <a:pPr>
              <a:lnSpc>
                <a:spcPct val="120000"/>
              </a:lnSpc>
            </a:pPr>
            <a:r>
              <a:rPr lang="ru-RU" sz="2300" dirty="0" smtClean="0"/>
              <a:t>научите школьников прослеживать </a:t>
            </a:r>
            <a:r>
              <a:rPr lang="ru-RU" sz="2300" dirty="0" err="1" smtClean="0"/>
              <a:t>межпредметные</a:t>
            </a:r>
            <a:r>
              <a:rPr lang="ru-RU" sz="2300" dirty="0" smtClean="0"/>
              <a:t> связи и использовать знания, полученные при изучении других предметов.  </a:t>
            </a:r>
          </a:p>
          <a:p>
            <a:pPr>
              <a:lnSpc>
                <a:spcPct val="120000"/>
              </a:lnSpc>
            </a:pPr>
            <a:r>
              <a:rPr lang="ru-RU" sz="2300" dirty="0"/>
              <a:t>п</a:t>
            </a:r>
            <a:r>
              <a:rPr lang="ru-RU" sz="2300" dirty="0" smtClean="0"/>
              <a:t>риучайте детей к навыкам самостоятельного решения проблем, исследования и анализа ситуации.  </a:t>
            </a:r>
          </a:p>
          <a:p>
            <a:pPr>
              <a:lnSpc>
                <a:spcPct val="120000"/>
              </a:lnSpc>
            </a:pPr>
            <a:r>
              <a:rPr lang="ru-RU" sz="2300" dirty="0" smtClean="0"/>
              <a:t>используйте трудные ситуации, возникшие в школе или дома, как область приложения полученных навыков при решении задач.  </a:t>
            </a:r>
          </a:p>
          <a:p>
            <a:pPr>
              <a:lnSpc>
                <a:spcPct val="120000"/>
              </a:lnSpc>
            </a:pPr>
            <a:r>
              <a:rPr lang="ru-RU" sz="2300" dirty="0"/>
              <a:t>п</a:t>
            </a:r>
            <a:r>
              <a:rPr lang="ru-RU" sz="2300" dirty="0" smtClean="0"/>
              <a:t>омогайте детям научиться управлять процессом усвоения знаний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1"/>
          <p:cNvGrpSpPr>
            <a:grpSpLocks/>
          </p:cNvGrpSpPr>
          <p:nvPr/>
        </p:nvGrpSpPr>
        <p:grpSpPr bwMode="auto">
          <a:xfrm>
            <a:off x="3130661" y="2474110"/>
            <a:ext cx="3240088" cy="1871663"/>
            <a:chOff x="1930" y="1435"/>
            <a:chExt cx="1995" cy="1179"/>
          </a:xfrm>
        </p:grpSpPr>
        <p:sp>
          <p:nvSpPr>
            <p:cNvPr id="6" name="AutoShape 50"/>
            <p:cNvSpPr>
              <a:spLocks noChangeArrowheads="1"/>
            </p:cNvSpPr>
            <p:nvPr/>
          </p:nvSpPr>
          <p:spPr bwMode="auto">
            <a:xfrm>
              <a:off x="2066" y="1435"/>
              <a:ext cx="1859" cy="1134"/>
            </a:xfrm>
            <a:prstGeom prst="flowChartAlternateProcess">
              <a:avLst/>
            </a:prstGeom>
            <a:solidFill>
              <a:srgbClr val="FFFF99"/>
            </a:solidFill>
            <a:ln w="38100">
              <a:solidFill>
                <a:srgbClr val="CC3300"/>
              </a:solidFill>
              <a:miter lim="800000"/>
              <a:headEnd/>
              <a:tailEnd/>
            </a:ln>
          </p:spPr>
          <p:txBody>
            <a:bodyPr wrap="none" anchor="ctr"/>
            <a:lstStyle/>
            <a:p>
              <a:pPr algn="ctr"/>
              <a:endParaRPr lang="ru-RU" sz="2800" b="1">
                <a:latin typeface="Book Antiqua" pitchFamily="18" charset="0"/>
              </a:endParaRPr>
            </a:p>
          </p:txBody>
        </p:sp>
        <p:pic>
          <p:nvPicPr>
            <p:cNvPr id="7" name="Picture 69"/>
            <p:cNvPicPr>
              <a:picLocks noChangeAspect="1" noChangeArrowheads="1"/>
            </p:cNvPicPr>
            <p:nvPr/>
          </p:nvPicPr>
          <p:blipFill>
            <a:blip r:embed="rId2" cstate="print"/>
            <a:srcRect/>
            <a:stretch>
              <a:fillRect/>
            </a:stretch>
          </p:blipFill>
          <p:spPr bwMode="auto">
            <a:xfrm>
              <a:off x="1930" y="1480"/>
              <a:ext cx="1860" cy="1134"/>
            </a:xfrm>
            <a:prstGeom prst="rect">
              <a:avLst/>
            </a:prstGeom>
            <a:noFill/>
            <a:ln w="9525">
              <a:noFill/>
              <a:miter lim="800000"/>
              <a:headEnd/>
              <a:tailEnd/>
            </a:ln>
          </p:spPr>
        </p:pic>
        <p:sp>
          <p:nvSpPr>
            <p:cNvPr id="8" name="Text Box 74"/>
            <p:cNvSpPr txBox="1">
              <a:spLocks noChangeArrowheads="1"/>
            </p:cNvSpPr>
            <p:nvPr/>
          </p:nvSpPr>
          <p:spPr bwMode="auto">
            <a:xfrm>
              <a:off x="1945" y="1797"/>
              <a:ext cx="1784" cy="602"/>
            </a:xfrm>
            <a:prstGeom prst="rect">
              <a:avLst/>
            </a:prstGeom>
            <a:noFill/>
            <a:ln w="9525">
              <a:noFill/>
              <a:miter lim="800000"/>
              <a:headEnd/>
              <a:tailEnd/>
            </a:ln>
          </p:spPr>
          <p:txBody>
            <a:bodyPr wrap="none" lIns="90000" tIns="46800" rIns="90000" bIns="46800">
              <a:spAutoFit/>
            </a:bodyPr>
            <a:lstStyle/>
            <a:p>
              <a:pPr algn="ctr"/>
              <a:r>
                <a:rPr lang="ru-RU" sz="2800" b="1" dirty="0" smtClean="0">
                  <a:solidFill>
                    <a:srgbClr val="BC3030"/>
                  </a:solidFill>
                </a:rPr>
                <a:t>     </a:t>
              </a:r>
              <a:r>
                <a:rPr lang="ru-RU" sz="2800" b="1" dirty="0" smtClean="0">
                  <a:solidFill>
                    <a:schemeClr val="tx2">
                      <a:lumMod val="75000"/>
                    </a:schemeClr>
                  </a:solidFill>
                </a:rPr>
                <a:t>Виды </a:t>
              </a:r>
              <a:endParaRPr lang="ru-RU" sz="2800" b="1" dirty="0">
                <a:solidFill>
                  <a:schemeClr val="tx2">
                    <a:lumMod val="75000"/>
                  </a:schemeClr>
                </a:solidFill>
              </a:endParaRPr>
            </a:p>
            <a:p>
              <a:pPr algn="ctr"/>
              <a:r>
                <a:rPr lang="ru-RU" sz="2800" b="1" dirty="0" smtClean="0">
                  <a:solidFill>
                    <a:schemeClr val="tx2">
                      <a:lumMod val="75000"/>
                    </a:schemeClr>
                  </a:solidFill>
                </a:rPr>
                <a:t>     одаренности</a:t>
              </a:r>
              <a:endParaRPr lang="ru-RU" sz="2800" b="1" dirty="0">
                <a:solidFill>
                  <a:schemeClr val="tx2">
                    <a:lumMod val="75000"/>
                  </a:schemeClr>
                </a:solidFill>
              </a:endParaRPr>
            </a:p>
          </p:txBody>
        </p:sp>
      </p:grpSp>
      <p:sp>
        <p:nvSpPr>
          <p:cNvPr id="9" name="AutoShape 56"/>
          <p:cNvSpPr>
            <a:spLocks noChangeArrowheads="1"/>
          </p:cNvSpPr>
          <p:nvPr/>
        </p:nvSpPr>
        <p:spPr bwMode="auto">
          <a:xfrm>
            <a:off x="564717" y="436974"/>
            <a:ext cx="3073834" cy="1991894"/>
          </a:xfrm>
          <a:prstGeom prst="wedgeRoundRectCallout">
            <a:avLst>
              <a:gd name="adj1" fmla="val 42259"/>
              <a:gd name="adj2" fmla="val 86412"/>
              <a:gd name="adj3" fmla="val 16667"/>
            </a:avLst>
          </a:prstGeom>
          <a:solidFill>
            <a:schemeClr val="accent1">
              <a:lumMod val="60000"/>
              <a:lumOff val="40000"/>
            </a:schemeClr>
          </a:solidFill>
          <a:ln w="9525">
            <a:solidFill>
              <a:srgbClr val="FF0000"/>
            </a:solidFill>
            <a:miter lim="800000"/>
            <a:headEnd/>
            <a:tailEnd/>
          </a:ln>
          <a:effectLst>
            <a:outerShdw dist="107763" dir="18900000" algn="ctr" rotWithShape="0">
              <a:srgbClr val="FF3300">
                <a:alpha val="50000"/>
              </a:srgbClr>
            </a:outerShdw>
          </a:effectLst>
        </p:spPr>
        <p:txBody>
          <a:bodyPr/>
          <a:lstStyle/>
          <a:p>
            <a:pPr algn="ctr"/>
            <a:r>
              <a:rPr lang="ru-RU" sz="2400" b="1" dirty="0" smtClean="0">
                <a:solidFill>
                  <a:srgbClr val="990000"/>
                </a:solidFill>
                <a:latin typeface="Times New Roman" pitchFamily="16" charset="0"/>
              </a:rPr>
              <a:t>Интеллектуальная </a:t>
            </a:r>
            <a:r>
              <a:rPr lang="ru-RU" sz="1600" b="1" dirty="0" smtClean="0">
                <a:solidFill>
                  <a:srgbClr val="990000"/>
                </a:solidFill>
                <a:latin typeface="Times New Roman" pitchFamily="16" charset="0"/>
              </a:rPr>
              <a:t>(проявляет склонность ребёнка к математике, развивает его интеллектуальные, познавательные и творческие способности )</a:t>
            </a:r>
            <a:endParaRPr lang="ru-RU" sz="1600" b="1" dirty="0">
              <a:solidFill>
                <a:srgbClr val="990000"/>
              </a:solidFill>
              <a:latin typeface="Times New Roman" pitchFamily="16" charset="0"/>
            </a:endParaRPr>
          </a:p>
        </p:txBody>
      </p:sp>
      <p:grpSp>
        <p:nvGrpSpPr>
          <p:cNvPr id="10" name="Group 84"/>
          <p:cNvGrpSpPr>
            <a:grpSpLocks/>
          </p:cNvGrpSpPr>
          <p:nvPr/>
        </p:nvGrpSpPr>
        <p:grpSpPr bwMode="auto">
          <a:xfrm>
            <a:off x="5580062" y="723900"/>
            <a:ext cx="2843213" cy="1150938"/>
            <a:chOff x="3515" y="592"/>
            <a:chExt cx="1791" cy="725"/>
          </a:xfrm>
          <a:solidFill>
            <a:schemeClr val="accent1">
              <a:lumMod val="60000"/>
              <a:lumOff val="40000"/>
            </a:schemeClr>
          </a:solidFill>
        </p:grpSpPr>
        <p:sp>
          <p:nvSpPr>
            <p:cNvPr id="11" name="AutoShape 51"/>
            <p:cNvSpPr>
              <a:spLocks noChangeArrowheads="1"/>
            </p:cNvSpPr>
            <p:nvPr/>
          </p:nvSpPr>
          <p:spPr bwMode="auto">
            <a:xfrm>
              <a:off x="3515" y="592"/>
              <a:ext cx="1791" cy="725"/>
            </a:xfrm>
            <a:prstGeom prst="wedgeRoundRectCallout">
              <a:avLst>
                <a:gd name="adj1" fmla="val -59157"/>
                <a:gd name="adj2" fmla="val 82000"/>
                <a:gd name="adj3" fmla="val 16667"/>
              </a:avLst>
            </a:prstGeom>
            <a:grpFill/>
            <a:ln w="9525">
              <a:solidFill>
                <a:srgbClr val="FF0000"/>
              </a:solidFill>
              <a:miter lim="800000"/>
              <a:headEnd/>
              <a:tailEnd/>
            </a:ln>
            <a:effectLst>
              <a:outerShdw dist="107763" dir="18900000" algn="ctr" rotWithShape="0">
                <a:srgbClr val="FF3300">
                  <a:alpha val="50000"/>
                </a:srgbClr>
              </a:outerShdw>
            </a:effectLst>
          </p:spPr>
          <p:txBody>
            <a:bodyPr/>
            <a:lstStyle/>
            <a:p>
              <a:pPr algn="ctr">
                <a:defRPr/>
              </a:pPr>
              <a:endParaRPr lang="ru-RU"/>
            </a:p>
          </p:txBody>
        </p:sp>
        <p:sp>
          <p:nvSpPr>
            <p:cNvPr id="12" name="Rectangle 42"/>
            <p:cNvSpPr>
              <a:spLocks noChangeArrowheads="1"/>
            </p:cNvSpPr>
            <p:nvPr/>
          </p:nvSpPr>
          <p:spPr bwMode="auto">
            <a:xfrm>
              <a:off x="3793" y="663"/>
              <a:ext cx="1485" cy="291"/>
            </a:xfrm>
            <a:prstGeom prst="rect">
              <a:avLst/>
            </a:prstGeom>
            <a:grpFill/>
            <a:ln w="9525">
              <a:noFill/>
              <a:miter lim="800000"/>
              <a:headEnd/>
              <a:tailEnd/>
            </a:ln>
          </p:spPr>
          <p:txBody>
            <a:bodyPr wrap="none">
              <a:spAutoFit/>
            </a:bodyPr>
            <a:lstStyle/>
            <a:p>
              <a:pPr algn="ctr"/>
              <a:r>
                <a:rPr lang="ru-RU" sz="2400" b="1" dirty="0">
                  <a:solidFill>
                    <a:srgbClr val="990000"/>
                  </a:solidFill>
                  <a:latin typeface="Times New Roman" pitchFamily="16" charset="0"/>
                </a:rPr>
                <a:t>Академическая</a:t>
              </a:r>
            </a:p>
          </p:txBody>
        </p:sp>
      </p:grpSp>
      <p:grpSp>
        <p:nvGrpSpPr>
          <p:cNvPr id="13" name="Group 87"/>
          <p:cNvGrpSpPr>
            <a:grpSpLocks/>
          </p:cNvGrpSpPr>
          <p:nvPr/>
        </p:nvGrpSpPr>
        <p:grpSpPr bwMode="auto">
          <a:xfrm>
            <a:off x="236970" y="2708275"/>
            <a:ext cx="2160588" cy="1008063"/>
            <a:chOff x="113" y="1706"/>
            <a:chExt cx="1361" cy="635"/>
          </a:xfrm>
          <a:solidFill>
            <a:schemeClr val="accent1">
              <a:lumMod val="60000"/>
              <a:lumOff val="40000"/>
            </a:schemeClr>
          </a:solidFill>
        </p:grpSpPr>
        <p:sp>
          <p:nvSpPr>
            <p:cNvPr id="14" name="AutoShape 55"/>
            <p:cNvSpPr>
              <a:spLocks noChangeArrowheads="1"/>
            </p:cNvSpPr>
            <p:nvPr/>
          </p:nvSpPr>
          <p:spPr bwMode="auto">
            <a:xfrm>
              <a:off x="113" y="1706"/>
              <a:ext cx="1361" cy="635"/>
            </a:xfrm>
            <a:prstGeom prst="wedgeRoundRectCallout">
              <a:avLst>
                <a:gd name="adj1" fmla="val 92028"/>
                <a:gd name="adj2" fmla="val 75986"/>
                <a:gd name="adj3" fmla="val 16667"/>
              </a:avLst>
            </a:prstGeom>
            <a:grpFill/>
            <a:ln w="9525">
              <a:solidFill>
                <a:srgbClr val="FF0000"/>
              </a:solidFill>
              <a:miter lim="800000"/>
              <a:headEnd/>
              <a:tailEnd/>
            </a:ln>
            <a:effectLst>
              <a:outerShdw dist="107763" dir="18900000" algn="ctr" rotWithShape="0">
                <a:srgbClr val="FF3300">
                  <a:alpha val="50000"/>
                </a:srgbClr>
              </a:outerShdw>
            </a:effectLst>
          </p:spPr>
          <p:txBody>
            <a:bodyPr/>
            <a:lstStyle/>
            <a:p>
              <a:pPr algn="ctr">
                <a:defRPr/>
              </a:pPr>
              <a:endParaRPr lang="ru-RU"/>
            </a:p>
          </p:txBody>
        </p:sp>
        <p:sp>
          <p:nvSpPr>
            <p:cNvPr id="15" name="Rectangle 44"/>
            <p:cNvSpPr>
              <a:spLocks noChangeArrowheads="1"/>
            </p:cNvSpPr>
            <p:nvPr/>
          </p:nvSpPr>
          <p:spPr bwMode="auto">
            <a:xfrm>
              <a:off x="285" y="1842"/>
              <a:ext cx="1062" cy="291"/>
            </a:xfrm>
            <a:prstGeom prst="rect">
              <a:avLst/>
            </a:prstGeom>
            <a:grpFill/>
            <a:ln w="9525">
              <a:noFill/>
              <a:miter lim="800000"/>
              <a:headEnd/>
              <a:tailEnd/>
            </a:ln>
          </p:spPr>
          <p:txBody>
            <a:bodyPr wrap="none">
              <a:spAutoFit/>
            </a:bodyPr>
            <a:lstStyle/>
            <a:p>
              <a:pPr algn="ctr"/>
              <a:r>
                <a:rPr lang="ru-RU" sz="2400" b="1" dirty="0">
                  <a:solidFill>
                    <a:srgbClr val="990000"/>
                  </a:solidFill>
                  <a:latin typeface="Times New Roman" pitchFamily="16" charset="0"/>
                </a:rPr>
                <a:t>Лидерская</a:t>
              </a:r>
            </a:p>
          </p:txBody>
        </p:sp>
      </p:grpSp>
      <p:grpSp>
        <p:nvGrpSpPr>
          <p:cNvPr id="16" name="Group 85"/>
          <p:cNvGrpSpPr>
            <a:grpSpLocks/>
          </p:cNvGrpSpPr>
          <p:nvPr/>
        </p:nvGrpSpPr>
        <p:grpSpPr bwMode="auto">
          <a:xfrm>
            <a:off x="6781800" y="2743200"/>
            <a:ext cx="2087563" cy="1225550"/>
            <a:chOff x="4332" y="1706"/>
            <a:chExt cx="1315" cy="772"/>
          </a:xfrm>
          <a:solidFill>
            <a:schemeClr val="accent1">
              <a:lumMod val="60000"/>
              <a:lumOff val="40000"/>
            </a:schemeClr>
          </a:solidFill>
        </p:grpSpPr>
        <p:sp>
          <p:nvSpPr>
            <p:cNvPr id="17" name="AutoShape 54"/>
            <p:cNvSpPr>
              <a:spLocks noChangeArrowheads="1"/>
            </p:cNvSpPr>
            <p:nvPr/>
          </p:nvSpPr>
          <p:spPr bwMode="auto">
            <a:xfrm flipV="1">
              <a:off x="4332" y="1706"/>
              <a:ext cx="1315" cy="772"/>
            </a:xfrm>
            <a:prstGeom prst="wedgeRoundRectCallout">
              <a:avLst>
                <a:gd name="adj1" fmla="val -75324"/>
                <a:gd name="adj2" fmla="val -5963"/>
                <a:gd name="adj3" fmla="val 16667"/>
              </a:avLst>
            </a:prstGeom>
            <a:grpFill/>
            <a:ln w="9525">
              <a:solidFill>
                <a:srgbClr val="FF0000"/>
              </a:solidFill>
              <a:miter lim="800000"/>
              <a:headEnd/>
              <a:tailEnd/>
            </a:ln>
            <a:effectLst>
              <a:outerShdw dist="107763" dir="18900000" algn="ctr" rotWithShape="0">
                <a:srgbClr val="FF3300">
                  <a:alpha val="50000"/>
                </a:srgbClr>
              </a:outerShdw>
            </a:effectLst>
          </p:spPr>
          <p:txBody>
            <a:bodyPr rot="10800000"/>
            <a:lstStyle/>
            <a:p>
              <a:pPr algn="ctr">
                <a:defRPr/>
              </a:pPr>
              <a:endParaRPr lang="ru-RU"/>
            </a:p>
          </p:txBody>
        </p:sp>
        <p:sp>
          <p:nvSpPr>
            <p:cNvPr id="18" name="Rectangle 43"/>
            <p:cNvSpPr>
              <a:spLocks noChangeArrowheads="1"/>
            </p:cNvSpPr>
            <p:nvPr/>
          </p:nvSpPr>
          <p:spPr bwMode="auto">
            <a:xfrm>
              <a:off x="4377" y="1888"/>
              <a:ext cx="1225" cy="291"/>
            </a:xfrm>
            <a:prstGeom prst="rect">
              <a:avLst/>
            </a:prstGeom>
            <a:grpFill/>
            <a:ln w="9525">
              <a:noFill/>
              <a:miter lim="800000"/>
              <a:headEnd/>
              <a:tailEnd/>
            </a:ln>
          </p:spPr>
          <p:txBody>
            <a:bodyPr>
              <a:spAutoFit/>
            </a:bodyPr>
            <a:lstStyle/>
            <a:p>
              <a:pPr algn="ctr"/>
              <a:r>
                <a:rPr lang="ru-RU" sz="2400" b="1" dirty="0">
                  <a:solidFill>
                    <a:srgbClr val="990000"/>
                  </a:solidFill>
                  <a:latin typeface="Times New Roman" pitchFamily="16" charset="0"/>
                </a:rPr>
                <a:t>Творческая</a:t>
              </a:r>
            </a:p>
          </p:txBody>
        </p:sp>
      </p:grpSp>
      <p:grpSp>
        <p:nvGrpSpPr>
          <p:cNvPr id="19" name="Group 88"/>
          <p:cNvGrpSpPr>
            <a:grpSpLocks/>
          </p:cNvGrpSpPr>
          <p:nvPr/>
        </p:nvGrpSpPr>
        <p:grpSpPr bwMode="auto">
          <a:xfrm>
            <a:off x="636588" y="4941888"/>
            <a:ext cx="3001963" cy="1150937"/>
            <a:chOff x="446" y="2886"/>
            <a:chExt cx="1891" cy="725"/>
          </a:xfrm>
          <a:solidFill>
            <a:schemeClr val="accent1">
              <a:lumMod val="60000"/>
              <a:lumOff val="40000"/>
            </a:schemeClr>
          </a:solidFill>
        </p:grpSpPr>
        <p:sp>
          <p:nvSpPr>
            <p:cNvPr id="20" name="AutoShape 52"/>
            <p:cNvSpPr>
              <a:spLocks noChangeArrowheads="1"/>
            </p:cNvSpPr>
            <p:nvPr/>
          </p:nvSpPr>
          <p:spPr bwMode="auto">
            <a:xfrm>
              <a:off x="521" y="2886"/>
              <a:ext cx="1816" cy="725"/>
            </a:xfrm>
            <a:prstGeom prst="wedgeRoundRectCallout">
              <a:avLst>
                <a:gd name="adj1" fmla="val 44051"/>
                <a:gd name="adj2" fmla="val -74000"/>
                <a:gd name="adj3" fmla="val 16667"/>
              </a:avLst>
            </a:prstGeom>
            <a:grpFill/>
            <a:ln w="9525">
              <a:solidFill>
                <a:srgbClr val="FF0000"/>
              </a:solidFill>
              <a:miter lim="800000"/>
              <a:headEnd/>
              <a:tailEnd/>
            </a:ln>
            <a:effectLst>
              <a:outerShdw dist="107763" dir="18900000" algn="ctr" rotWithShape="0">
                <a:srgbClr val="FF3300">
                  <a:alpha val="50000"/>
                </a:srgbClr>
              </a:outerShdw>
            </a:effectLst>
          </p:spPr>
          <p:txBody>
            <a:bodyPr lIns="90000" tIns="46800" rIns="90000" bIns="46800"/>
            <a:lstStyle/>
            <a:p>
              <a:pPr algn="ctr">
                <a:defRPr/>
              </a:pPr>
              <a:endParaRPr lang="ru-RU"/>
            </a:p>
          </p:txBody>
        </p:sp>
        <p:sp>
          <p:nvSpPr>
            <p:cNvPr id="21" name="Rectangle 46"/>
            <p:cNvSpPr>
              <a:spLocks noChangeArrowheads="1"/>
            </p:cNvSpPr>
            <p:nvPr/>
          </p:nvSpPr>
          <p:spPr bwMode="auto">
            <a:xfrm>
              <a:off x="446" y="3067"/>
              <a:ext cx="1725" cy="291"/>
            </a:xfrm>
            <a:prstGeom prst="rect">
              <a:avLst/>
            </a:prstGeom>
            <a:grpFill/>
            <a:ln w="9525">
              <a:noFill/>
              <a:miter lim="800000"/>
              <a:headEnd/>
              <a:tailEnd/>
            </a:ln>
          </p:spPr>
          <p:txBody>
            <a:bodyPr wrap="none">
              <a:spAutoFit/>
            </a:bodyPr>
            <a:lstStyle/>
            <a:p>
              <a:pPr algn="ctr"/>
              <a:r>
                <a:rPr lang="ru-RU" sz="2400" b="1" dirty="0" smtClean="0">
                  <a:solidFill>
                    <a:srgbClr val="990000"/>
                  </a:solidFill>
                  <a:latin typeface="Times New Roman" pitchFamily="16" charset="0"/>
                </a:rPr>
                <a:t>     Психомоторная</a:t>
              </a:r>
              <a:endParaRPr lang="ru-RU" sz="2400" b="1" dirty="0">
                <a:solidFill>
                  <a:srgbClr val="990000"/>
                </a:solidFill>
                <a:latin typeface="Times New Roman" pitchFamily="16" charset="0"/>
              </a:endParaRPr>
            </a:p>
          </p:txBody>
        </p:sp>
      </p:grpSp>
      <p:grpSp>
        <p:nvGrpSpPr>
          <p:cNvPr id="22" name="Group 86"/>
          <p:cNvGrpSpPr>
            <a:grpSpLocks/>
          </p:cNvGrpSpPr>
          <p:nvPr/>
        </p:nvGrpSpPr>
        <p:grpSpPr bwMode="auto">
          <a:xfrm>
            <a:off x="5580063" y="4724400"/>
            <a:ext cx="3168650" cy="1295400"/>
            <a:chOff x="3515" y="2886"/>
            <a:chExt cx="1996" cy="816"/>
          </a:xfrm>
          <a:solidFill>
            <a:schemeClr val="accent1">
              <a:lumMod val="60000"/>
              <a:lumOff val="40000"/>
            </a:schemeClr>
          </a:solidFill>
        </p:grpSpPr>
        <p:sp>
          <p:nvSpPr>
            <p:cNvPr id="23" name="AutoShape 53"/>
            <p:cNvSpPr>
              <a:spLocks noChangeArrowheads="1"/>
            </p:cNvSpPr>
            <p:nvPr/>
          </p:nvSpPr>
          <p:spPr bwMode="auto">
            <a:xfrm>
              <a:off x="3515" y="2886"/>
              <a:ext cx="1996" cy="816"/>
            </a:xfrm>
            <a:prstGeom prst="wedgeRoundRectCallout">
              <a:avLst>
                <a:gd name="adj1" fmla="val -59569"/>
                <a:gd name="adj2" fmla="val -71324"/>
                <a:gd name="adj3" fmla="val 16667"/>
              </a:avLst>
            </a:prstGeom>
            <a:grpFill/>
            <a:ln w="9525">
              <a:solidFill>
                <a:srgbClr val="FF0000"/>
              </a:solidFill>
              <a:miter lim="800000"/>
              <a:headEnd/>
              <a:tailEnd/>
            </a:ln>
            <a:effectLst>
              <a:outerShdw dist="107763" dir="18900000" algn="ctr" rotWithShape="0">
                <a:srgbClr val="FF3300">
                  <a:alpha val="50000"/>
                </a:srgbClr>
              </a:outerShdw>
            </a:effectLst>
          </p:spPr>
          <p:txBody>
            <a:bodyPr/>
            <a:lstStyle/>
            <a:p>
              <a:pPr algn="ctr">
                <a:defRPr/>
              </a:pPr>
              <a:endParaRPr lang="ru-RU"/>
            </a:p>
          </p:txBody>
        </p:sp>
        <p:sp>
          <p:nvSpPr>
            <p:cNvPr id="24" name="Rectangle 45"/>
            <p:cNvSpPr>
              <a:spLocks noChangeArrowheads="1"/>
            </p:cNvSpPr>
            <p:nvPr/>
          </p:nvSpPr>
          <p:spPr bwMode="auto">
            <a:xfrm>
              <a:off x="3760" y="3022"/>
              <a:ext cx="1644" cy="523"/>
            </a:xfrm>
            <a:prstGeom prst="rect">
              <a:avLst/>
            </a:prstGeom>
            <a:grpFill/>
            <a:ln w="9525">
              <a:noFill/>
              <a:miter lim="800000"/>
              <a:headEnd/>
              <a:tailEnd/>
            </a:ln>
          </p:spPr>
          <p:txBody>
            <a:bodyPr wrap="none">
              <a:spAutoFit/>
            </a:bodyPr>
            <a:lstStyle/>
            <a:p>
              <a:pPr algn="ctr"/>
              <a:r>
                <a:rPr lang="ru-RU" sz="2400" b="1" dirty="0">
                  <a:solidFill>
                    <a:srgbClr val="990000"/>
                  </a:solidFill>
                  <a:latin typeface="Times New Roman" pitchFamily="16" charset="0"/>
                </a:rPr>
                <a:t>Художественно – </a:t>
              </a:r>
            </a:p>
            <a:p>
              <a:pPr algn="ctr"/>
              <a:r>
                <a:rPr lang="ru-RU" sz="2400" b="1" dirty="0">
                  <a:solidFill>
                    <a:srgbClr val="990000"/>
                  </a:solidFill>
                  <a:latin typeface="Times New Roman" pitchFamily="16" charset="0"/>
                </a:rPr>
                <a:t>исполнительская</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3400" y="1752600"/>
            <a:ext cx="8001000" cy="369332"/>
          </a:xfrm>
          <a:prstGeom prst="rect">
            <a:avLst/>
          </a:prstGeom>
        </p:spPr>
        <p:txBody>
          <a:bodyPr wrap="square">
            <a:spAutoFit/>
          </a:bodyPr>
          <a:lstStyle/>
          <a:p>
            <a:r>
              <a:rPr lang="ru-RU" dirty="0" smtClean="0"/>
              <a:t>. </a:t>
            </a:r>
          </a:p>
        </p:txBody>
      </p:sp>
      <p:sp>
        <p:nvSpPr>
          <p:cNvPr id="3" name="Заголовок 2"/>
          <p:cNvSpPr>
            <a:spLocks noGrp="1"/>
          </p:cNvSpPr>
          <p:nvPr>
            <p:ph type="title"/>
          </p:nvPr>
        </p:nvSpPr>
        <p:spPr>
          <a:xfrm>
            <a:off x="457200" y="1066800"/>
            <a:ext cx="8229600" cy="838200"/>
          </a:xfrm>
        </p:spPr>
        <p:txBody>
          <a:bodyPr>
            <a:normAutofit fontScale="90000"/>
          </a:bodyPr>
          <a:lstStyle/>
          <a:p>
            <a:pPr algn="ctr"/>
            <a:r>
              <a:rPr lang="ru-RU" sz="2800" b="1" dirty="0" smtClean="0">
                <a:solidFill>
                  <a:srgbClr val="002060"/>
                </a:solidFill>
              </a:rPr>
              <a:t/>
            </a:r>
            <a:br>
              <a:rPr lang="ru-RU" sz="2800" b="1" dirty="0" smtClean="0">
                <a:solidFill>
                  <a:srgbClr val="002060"/>
                </a:solidFill>
              </a:rPr>
            </a:br>
            <a:r>
              <a:rPr lang="ru-RU" sz="2800" b="1" dirty="0" smtClean="0">
                <a:solidFill>
                  <a:srgbClr val="002060"/>
                </a:solidFill>
              </a:rPr>
              <a:t/>
            </a:r>
            <a:br>
              <a:rPr lang="ru-RU" sz="2800" b="1" dirty="0" smtClean="0">
                <a:solidFill>
                  <a:srgbClr val="002060"/>
                </a:solidFill>
              </a:rPr>
            </a:br>
            <a:r>
              <a:rPr lang="ru-RU" sz="2800" b="1" dirty="0" smtClean="0">
                <a:solidFill>
                  <a:srgbClr val="002060"/>
                </a:solidFill>
              </a:rPr>
              <a:t/>
            </a:r>
            <a:br>
              <a:rPr lang="ru-RU" sz="2800" b="1" dirty="0" smtClean="0">
                <a:solidFill>
                  <a:srgbClr val="002060"/>
                </a:solidFill>
              </a:rPr>
            </a:br>
            <a:r>
              <a:rPr lang="ru-RU" sz="5400" b="1" dirty="0" smtClean="0">
                <a:solidFill>
                  <a:srgbClr val="002060"/>
                </a:solidFill>
              </a:rPr>
              <a:t/>
            </a:r>
            <a:br>
              <a:rPr lang="ru-RU" sz="5400" b="1" dirty="0" smtClean="0">
                <a:solidFill>
                  <a:srgbClr val="002060"/>
                </a:solidFill>
              </a:rPr>
            </a:br>
            <a:r>
              <a:rPr lang="ru-RU" sz="3100" b="1" dirty="0" smtClean="0">
                <a:solidFill>
                  <a:srgbClr val="002060"/>
                </a:solidFill>
              </a:rPr>
              <a:t>Признаки наличия математических </a:t>
            </a:r>
            <a:br>
              <a:rPr lang="ru-RU" sz="3100" b="1" dirty="0" smtClean="0">
                <a:solidFill>
                  <a:srgbClr val="002060"/>
                </a:solidFill>
              </a:rPr>
            </a:br>
            <a:r>
              <a:rPr lang="ru-RU" sz="3100" b="1" dirty="0" smtClean="0">
                <a:solidFill>
                  <a:srgbClr val="002060"/>
                </a:solidFill>
              </a:rPr>
              <a:t>способностей у ребенка </a:t>
            </a:r>
            <a:endParaRPr lang="ru-RU" sz="3100" dirty="0"/>
          </a:p>
        </p:txBody>
      </p:sp>
      <p:sp>
        <p:nvSpPr>
          <p:cNvPr id="4" name="Содержимое 3"/>
          <p:cNvSpPr>
            <a:spLocks noGrp="1"/>
          </p:cNvSpPr>
          <p:nvPr>
            <p:ph idx="1"/>
          </p:nvPr>
        </p:nvSpPr>
        <p:spPr>
          <a:xfrm>
            <a:off x="457200" y="2209800"/>
            <a:ext cx="8229600" cy="4114800"/>
          </a:xfrm>
        </p:spPr>
        <p:txBody>
          <a:bodyPr>
            <a:normAutofit fontScale="62500" lnSpcReduction="20000"/>
          </a:bodyPr>
          <a:lstStyle/>
          <a:p>
            <a:r>
              <a:rPr lang="ru-RU" sz="3100" dirty="0" smtClean="0"/>
              <a:t>Быстрое овладение математическими знаниями, умениями и навыками. </a:t>
            </a:r>
          </a:p>
          <a:p>
            <a:r>
              <a:rPr lang="ru-RU" sz="3100" dirty="0" smtClean="0"/>
              <a:t>Быстрота понимания объяснения учителя.</a:t>
            </a:r>
          </a:p>
          <a:p>
            <a:r>
              <a:rPr lang="ru-RU" sz="3100" dirty="0" smtClean="0"/>
              <a:t>Логичность, самостоятельность мышления.</a:t>
            </a:r>
          </a:p>
          <a:p>
            <a:r>
              <a:rPr lang="ru-RU" sz="3100" dirty="0" smtClean="0"/>
              <a:t>Находчивость и сообразительность при изучении математики.</a:t>
            </a:r>
          </a:p>
          <a:p>
            <a:r>
              <a:rPr lang="ru-RU" sz="3100" dirty="0" smtClean="0"/>
              <a:t>Быстрое и прочное запоминание материала.</a:t>
            </a:r>
          </a:p>
          <a:p>
            <a:r>
              <a:rPr lang="ru-RU" sz="3100" dirty="0" smtClean="0"/>
              <a:t>Высокая степень развития способности к обобщению, анализу и синтезу  математического материала.</a:t>
            </a:r>
          </a:p>
          <a:p>
            <a:r>
              <a:rPr lang="ru-RU" sz="3100" dirty="0" smtClean="0"/>
              <a:t>Пониженная утомляемость при занятиях математикой.</a:t>
            </a:r>
          </a:p>
          <a:p>
            <a:r>
              <a:rPr lang="ru-RU" sz="3100" dirty="0" smtClean="0"/>
              <a:t>Способность быстро переключаться с прямого на обратный ход мысли. </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02920" y="530352"/>
            <a:ext cx="8183880" cy="5184648"/>
          </a:xfrm>
        </p:spPr>
        <p:txBody>
          <a:bodyPr>
            <a:normAutofit fontScale="92500" lnSpcReduction="20000"/>
          </a:bodyPr>
          <a:lstStyle/>
          <a:p>
            <a:pPr marL="0" indent="0" algn="ctr">
              <a:buNone/>
            </a:pPr>
            <a:r>
              <a:rPr lang="ru-RU" sz="2600" b="1" dirty="0" smtClean="0">
                <a:solidFill>
                  <a:srgbClr val="002060"/>
                </a:solidFill>
              </a:rPr>
              <a:t>Подготовка обучающихся 5-6 классов</a:t>
            </a:r>
          </a:p>
          <a:p>
            <a:pPr marL="0" indent="0">
              <a:buNone/>
            </a:pPr>
            <a:r>
              <a:rPr lang="ru-RU" sz="2000" b="1" dirty="0" smtClean="0"/>
              <a:t> 1. </a:t>
            </a:r>
            <a:r>
              <a:rPr lang="ru-RU" sz="2000" dirty="0" smtClean="0"/>
              <a:t>Проводится диагностирование учащихся</a:t>
            </a:r>
          </a:p>
          <a:p>
            <a:pPr marL="0" indent="0">
              <a:buNone/>
            </a:pPr>
            <a:r>
              <a:rPr lang="ru-RU" sz="2000" dirty="0" smtClean="0">
                <a:solidFill>
                  <a:schemeClr val="accent2"/>
                </a:solidFill>
              </a:rPr>
              <a:t>Тест  «Анаграмма»: </a:t>
            </a:r>
            <a:r>
              <a:rPr lang="ru-RU" sz="2000" dirty="0" smtClean="0"/>
              <a:t>учащиеся должны по данным анаграммам найти исходные слова.</a:t>
            </a:r>
          </a:p>
          <a:p>
            <a:pPr marL="0" indent="0">
              <a:buNone/>
            </a:pPr>
            <a:r>
              <a:rPr lang="ru-RU" sz="2000" dirty="0"/>
              <a:t> </a:t>
            </a:r>
            <a:r>
              <a:rPr lang="ru-RU" sz="2000" dirty="0" smtClean="0"/>
              <a:t>  1) </a:t>
            </a:r>
            <a:r>
              <a:rPr lang="ru-RU" sz="2000" dirty="0" err="1" smtClean="0"/>
              <a:t>лбко</a:t>
            </a:r>
            <a:r>
              <a:rPr lang="ru-RU" sz="2000" dirty="0" smtClean="0"/>
              <a:t> – блок;    3) </a:t>
            </a:r>
            <a:r>
              <a:rPr lang="ru-RU" sz="2000" dirty="0" err="1" smtClean="0"/>
              <a:t>упкс</a:t>
            </a:r>
            <a:r>
              <a:rPr lang="ru-RU" sz="2000" dirty="0" smtClean="0"/>
              <a:t> – пуск; </a:t>
            </a:r>
          </a:p>
          <a:p>
            <a:pPr marL="0" indent="0">
              <a:buNone/>
            </a:pPr>
            <a:r>
              <a:rPr lang="ru-RU" sz="2000" dirty="0"/>
              <a:t> </a:t>
            </a:r>
            <a:r>
              <a:rPr lang="ru-RU" sz="2000" dirty="0" smtClean="0"/>
              <a:t>  2) </a:t>
            </a:r>
            <a:r>
              <a:rPr lang="ru-RU" sz="2000" dirty="0" err="1" smtClean="0"/>
              <a:t>раяи</a:t>
            </a:r>
            <a:r>
              <a:rPr lang="ru-RU" sz="2000" dirty="0" smtClean="0"/>
              <a:t> – ария;    4) </a:t>
            </a:r>
            <a:r>
              <a:rPr lang="ru-RU" sz="2000" dirty="0" err="1" smtClean="0"/>
              <a:t>еравшн</a:t>
            </a:r>
            <a:r>
              <a:rPr lang="ru-RU" sz="2000" dirty="0" smtClean="0"/>
              <a:t> – реванш .</a:t>
            </a:r>
          </a:p>
          <a:p>
            <a:pPr marL="0" indent="0">
              <a:buNone/>
            </a:pPr>
            <a:r>
              <a:rPr lang="ru-RU" sz="2000" dirty="0" smtClean="0">
                <a:solidFill>
                  <a:schemeClr val="accent2"/>
                </a:solidFill>
              </a:rPr>
              <a:t>Методика «Логическое мышление»</a:t>
            </a:r>
            <a:r>
              <a:rPr lang="ru-RU" sz="2000" dirty="0" smtClean="0"/>
              <a:t>: учащимся нужно из двух истинных утверждений сделать заключение об истинности, ложности или неопределённости третьего утверждения.</a:t>
            </a:r>
          </a:p>
          <a:p>
            <a:pPr marL="0" indent="0">
              <a:buNone/>
            </a:pPr>
            <a:r>
              <a:rPr lang="ru-RU" sz="2000" dirty="0"/>
              <a:t> </a:t>
            </a:r>
            <a:r>
              <a:rPr lang="ru-RU" sz="2000" dirty="0" smtClean="0"/>
              <a:t>  1) Все десятичные дроби – числа.</a:t>
            </a:r>
          </a:p>
          <a:p>
            <a:pPr marL="0" indent="0">
              <a:buNone/>
            </a:pPr>
            <a:r>
              <a:rPr lang="ru-RU" sz="2000" dirty="0" smtClean="0"/>
              <a:t>        1,5 – десятичная дробь.</a:t>
            </a:r>
          </a:p>
          <a:p>
            <a:pPr marL="0" indent="0">
              <a:buNone/>
            </a:pPr>
            <a:r>
              <a:rPr lang="ru-RU" sz="2000" dirty="0" smtClean="0"/>
              <a:t>         1,5 – число?</a:t>
            </a:r>
          </a:p>
          <a:p>
            <a:pPr marL="0" indent="0">
              <a:buNone/>
            </a:pPr>
            <a:r>
              <a:rPr lang="ru-RU" sz="2000" dirty="0"/>
              <a:t> </a:t>
            </a:r>
            <a:r>
              <a:rPr lang="ru-RU" sz="2000" dirty="0" smtClean="0"/>
              <a:t>  2) -8 – отрицательное число.</a:t>
            </a:r>
          </a:p>
          <a:p>
            <a:pPr marL="0" indent="0">
              <a:buNone/>
            </a:pPr>
            <a:r>
              <a:rPr lang="ru-RU" sz="2000" dirty="0"/>
              <a:t> </a:t>
            </a:r>
            <a:r>
              <a:rPr lang="ru-RU" sz="2000" dirty="0" smtClean="0"/>
              <a:t>       -8 – целое число .</a:t>
            </a:r>
          </a:p>
          <a:p>
            <a:pPr marL="0" indent="0">
              <a:buNone/>
            </a:pPr>
            <a:r>
              <a:rPr lang="ru-RU" sz="2000" dirty="0"/>
              <a:t> </a:t>
            </a:r>
            <a:r>
              <a:rPr lang="ru-RU" sz="2000" dirty="0" smtClean="0"/>
              <a:t>       Следовательно, все целые числа являются отрицательными числами?</a:t>
            </a:r>
          </a:p>
          <a:p>
            <a:pPr marL="0" indent="0">
              <a:buNone/>
            </a:pPr>
            <a:r>
              <a:rPr lang="ru-RU" sz="2000" b="1" dirty="0"/>
              <a:t> </a:t>
            </a:r>
            <a:r>
              <a:rPr lang="ru-RU" sz="2000" b="1" dirty="0" smtClean="0"/>
              <a:t>2</a:t>
            </a:r>
            <a:r>
              <a:rPr lang="ru-RU" sz="2000" dirty="0" smtClean="0"/>
              <a:t>. Подбираются формы, методы и приёмы, позволяющие осуществить развитие мыслительных операций;</a:t>
            </a:r>
          </a:p>
        </p:txBody>
      </p:sp>
    </p:spTree>
    <p:extLst>
      <p:ext uri="{BB962C8B-B14F-4D97-AF65-F5344CB8AC3E}">
        <p14:creationId xmlns:p14="http://schemas.microsoft.com/office/powerpoint/2010/main" val="1219191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91200"/>
            <a:ext cx="8183880" cy="243840"/>
          </a:xfrm>
        </p:spPr>
        <p:txBody>
          <a:bodyPr>
            <a:normAutofit fontScale="90000"/>
          </a:bodyPr>
          <a:lstStyle/>
          <a:p>
            <a:endParaRPr lang="ru-RU" dirty="0"/>
          </a:p>
        </p:txBody>
      </p:sp>
      <p:sp>
        <p:nvSpPr>
          <p:cNvPr id="3" name="Объект 2"/>
          <p:cNvSpPr>
            <a:spLocks noGrp="1"/>
          </p:cNvSpPr>
          <p:nvPr>
            <p:ph idx="1"/>
          </p:nvPr>
        </p:nvSpPr>
        <p:spPr>
          <a:xfrm>
            <a:off x="502920" y="1452265"/>
            <a:ext cx="8183880" cy="4491335"/>
          </a:xfrm>
        </p:spPr>
        <p:txBody>
          <a:bodyPr>
            <a:normAutofit fontScale="47500" lnSpcReduction="20000"/>
          </a:bodyPr>
          <a:lstStyle/>
          <a:p>
            <a:pPr marL="0" indent="0">
              <a:lnSpc>
                <a:spcPct val="120000"/>
              </a:lnSpc>
              <a:buNone/>
            </a:pPr>
            <a:r>
              <a:rPr lang="ru-RU" b="1" dirty="0"/>
              <a:t> </a:t>
            </a:r>
            <a:r>
              <a:rPr lang="ru-RU" sz="3600" b="1" dirty="0"/>
              <a:t>3</a:t>
            </a:r>
            <a:r>
              <a:rPr lang="ru-RU" sz="3300" dirty="0"/>
              <a:t>. Планируются решение олимпиадных задач, связанных с темой урока;</a:t>
            </a:r>
          </a:p>
          <a:p>
            <a:pPr marL="0" indent="0">
              <a:lnSpc>
                <a:spcPct val="120000"/>
              </a:lnSpc>
              <a:buNone/>
            </a:pPr>
            <a:r>
              <a:rPr lang="ru-RU" sz="3300" dirty="0" smtClean="0">
                <a:solidFill>
                  <a:schemeClr val="accent2"/>
                </a:solidFill>
              </a:rPr>
              <a:t>Например</a:t>
            </a:r>
            <a:r>
              <a:rPr lang="ru-RU" sz="3300" dirty="0">
                <a:solidFill>
                  <a:schemeClr val="accent2"/>
                </a:solidFill>
              </a:rPr>
              <a:t>,</a:t>
            </a:r>
            <a:r>
              <a:rPr lang="ru-RU" sz="3300" dirty="0"/>
              <a:t> в пятом классе при изучении темы «Натуральные числа» можно предложить такую задачу:</a:t>
            </a:r>
            <a:r>
              <a:rPr lang="ru-RU" sz="3300" dirty="0">
                <a:solidFill>
                  <a:schemeClr val="accent2"/>
                </a:solidFill>
              </a:rPr>
              <a:t> в записи</a:t>
            </a:r>
            <a:r>
              <a:rPr lang="ru-RU" sz="3300" dirty="0"/>
              <a:t> </a:t>
            </a:r>
            <a:r>
              <a:rPr lang="ru-RU" sz="3300" dirty="0">
                <a:solidFill>
                  <a:schemeClr val="accent2"/>
                </a:solidFill>
              </a:rPr>
              <a:t>5555 поставьте между некоторыми цифрами знак сложения так, </a:t>
            </a:r>
            <a:r>
              <a:rPr lang="ru-RU" sz="3300" dirty="0" smtClean="0">
                <a:solidFill>
                  <a:schemeClr val="accent2"/>
                </a:solidFill>
              </a:rPr>
              <a:t>чтобы </a:t>
            </a:r>
            <a:r>
              <a:rPr lang="ru-RU" sz="3300" dirty="0">
                <a:solidFill>
                  <a:schemeClr val="accent2"/>
                </a:solidFill>
              </a:rPr>
              <a:t>получилось выражение, значение которого равно: 20; 110; 560</a:t>
            </a:r>
            <a:r>
              <a:rPr lang="ru-RU" sz="3300" dirty="0" smtClean="0">
                <a:solidFill>
                  <a:schemeClr val="accent2"/>
                </a:solidFill>
              </a:rPr>
              <a:t>.</a:t>
            </a:r>
            <a:endParaRPr lang="ru-RU" sz="3300" dirty="0">
              <a:solidFill>
                <a:schemeClr val="accent2"/>
              </a:solidFill>
            </a:endParaRPr>
          </a:p>
          <a:p>
            <a:pPr marL="0" indent="0">
              <a:lnSpc>
                <a:spcPct val="120000"/>
              </a:lnSpc>
              <a:buNone/>
            </a:pPr>
            <a:r>
              <a:rPr lang="ru-RU" sz="3300" b="1" dirty="0"/>
              <a:t> 4</a:t>
            </a:r>
            <a:r>
              <a:rPr lang="ru-RU" sz="3300" dirty="0"/>
              <a:t>. Планируем творческие и олимпиадные домашние      задания</a:t>
            </a:r>
            <a:r>
              <a:rPr lang="ru-RU" sz="3300" dirty="0" smtClean="0"/>
              <a:t>;</a:t>
            </a:r>
            <a:endParaRPr lang="ru-RU" sz="3300" dirty="0"/>
          </a:p>
          <a:p>
            <a:pPr marL="0" indent="0">
              <a:lnSpc>
                <a:spcPct val="120000"/>
              </a:lnSpc>
              <a:buNone/>
            </a:pPr>
            <a:r>
              <a:rPr lang="ru-RU" sz="3300" b="1" dirty="0"/>
              <a:t> 5</a:t>
            </a:r>
            <a:r>
              <a:rPr lang="ru-RU" sz="3300" dirty="0"/>
              <a:t>. Используем систему специальных упражнений и заданий, составленных на основе методик изучения </a:t>
            </a:r>
            <a:r>
              <a:rPr lang="ru-RU" sz="3300" dirty="0" err="1"/>
              <a:t>сформированности</a:t>
            </a:r>
            <a:r>
              <a:rPr lang="ru-RU" sz="3300" dirty="0"/>
              <a:t> мыслительных операций;</a:t>
            </a:r>
          </a:p>
          <a:p>
            <a:pPr marL="0" indent="0">
              <a:lnSpc>
                <a:spcPct val="120000"/>
              </a:lnSpc>
              <a:buNone/>
            </a:pPr>
            <a:r>
              <a:rPr lang="ru-RU" sz="3300" dirty="0">
                <a:solidFill>
                  <a:schemeClr val="accent2"/>
                </a:solidFill>
              </a:rPr>
              <a:t> логические тесты: словесные, символико-графические и комбинированные.</a:t>
            </a:r>
          </a:p>
          <a:p>
            <a:pPr marL="0" indent="0">
              <a:lnSpc>
                <a:spcPct val="120000"/>
              </a:lnSpc>
              <a:buNone/>
            </a:pPr>
            <a:r>
              <a:rPr lang="ru-RU" sz="3300" b="1" dirty="0"/>
              <a:t> 6</a:t>
            </a:r>
            <a:r>
              <a:rPr lang="ru-RU" sz="3300" dirty="0"/>
              <a:t>. Организуем обратную связь;</a:t>
            </a:r>
          </a:p>
          <a:p>
            <a:pPr marL="0" indent="0">
              <a:lnSpc>
                <a:spcPct val="120000"/>
              </a:lnSpc>
              <a:buNone/>
            </a:pPr>
            <a:r>
              <a:rPr lang="ru-RU" sz="3300" b="1" dirty="0"/>
              <a:t> 7</a:t>
            </a:r>
            <a:r>
              <a:rPr lang="ru-RU" sz="3300" dirty="0"/>
              <a:t>. Планируем внеклассную работу по предмету;</a:t>
            </a:r>
          </a:p>
          <a:p>
            <a:pPr marL="0" indent="0">
              <a:lnSpc>
                <a:spcPct val="120000"/>
              </a:lnSpc>
              <a:buNone/>
            </a:pPr>
            <a:r>
              <a:rPr lang="ru-RU" sz="3300" dirty="0"/>
              <a:t> </a:t>
            </a:r>
            <a:r>
              <a:rPr lang="ru-RU" sz="3300" b="1" dirty="0"/>
              <a:t>8. </a:t>
            </a:r>
            <a:r>
              <a:rPr lang="ru-RU" sz="3300" dirty="0"/>
              <a:t>Принимаем участие в дистанционных, заочных и других видах олимпиад</a:t>
            </a:r>
            <a:r>
              <a:rPr lang="ru-RU" sz="3300" dirty="0" smtClean="0"/>
              <a:t>.</a:t>
            </a:r>
            <a:endParaRPr lang="ru-RU" sz="3300" dirty="0"/>
          </a:p>
        </p:txBody>
      </p:sp>
      <p:sp>
        <p:nvSpPr>
          <p:cNvPr id="4" name="Прямоугольник 3"/>
          <p:cNvSpPr/>
          <p:nvPr/>
        </p:nvSpPr>
        <p:spPr>
          <a:xfrm>
            <a:off x="1143000" y="990600"/>
            <a:ext cx="7315200" cy="461665"/>
          </a:xfrm>
          <a:prstGeom prst="rect">
            <a:avLst/>
          </a:prstGeom>
        </p:spPr>
        <p:txBody>
          <a:bodyPr wrap="square">
            <a:spAutoFit/>
          </a:bodyPr>
          <a:lstStyle/>
          <a:p>
            <a:pPr algn="just"/>
            <a:r>
              <a:rPr lang="ru-RU" sz="2400" b="1" dirty="0">
                <a:solidFill>
                  <a:srgbClr val="002060"/>
                </a:solidFill>
              </a:rPr>
              <a:t>Подготовка обучающихся 5-6 классов</a:t>
            </a:r>
          </a:p>
        </p:txBody>
      </p:sp>
    </p:spTree>
    <p:extLst>
      <p:ext uri="{BB962C8B-B14F-4D97-AF65-F5344CB8AC3E}">
        <p14:creationId xmlns:p14="http://schemas.microsoft.com/office/powerpoint/2010/main" val="347913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502920" y="530352"/>
            <a:ext cx="8183880" cy="5337048"/>
          </a:xfrm>
        </p:spPr>
        <p:txBody>
          <a:bodyPr>
            <a:normAutofit fontScale="77500" lnSpcReduction="20000"/>
          </a:bodyPr>
          <a:lstStyle/>
          <a:p>
            <a:pPr marL="0" indent="0" algn="just">
              <a:lnSpc>
                <a:spcPct val="120000"/>
              </a:lnSpc>
              <a:buNone/>
            </a:pPr>
            <a:r>
              <a:rPr lang="ru-RU" dirty="0" smtClean="0"/>
              <a:t>	</a:t>
            </a:r>
            <a:r>
              <a:rPr lang="ru-RU" sz="2900" dirty="0" smtClean="0"/>
              <a:t>Большим </a:t>
            </a:r>
            <a:r>
              <a:rPr lang="ru-RU" sz="2900" dirty="0"/>
              <a:t>подспорьем в работе с одаренными детьми является учебный курс </a:t>
            </a:r>
            <a:r>
              <a:rPr lang="ru-RU" sz="2900" dirty="0" smtClean="0"/>
              <a:t>«Занимательная математика», </a:t>
            </a:r>
            <a:r>
              <a:rPr lang="ru-RU" sz="2900" dirty="0"/>
              <a:t>на который отводится 1 час в неделю. В 5 классе на таких уроках мы </a:t>
            </a:r>
            <a:r>
              <a:rPr lang="ru-RU" sz="2900" dirty="0" smtClean="0"/>
              <a:t>разбираем </a:t>
            </a:r>
            <a:r>
              <a:rPr lang="ru-RU" sz="2900" dirty="0"/>
              <a:t>и </a:t>
            </a:r>
            <a:r>
              <a:rPr lang="ru-RU" sz="2900" dirty="0" smtClean="0"/>
              <a:t>решаем </a:t>
            </a:r>
            <a:r>
              <a:rPr lang="ru-RU" sz="2900" dirty="0"/>
              <a:t>задачи, развивающие логическое мышление, смекалку, наблюдательность</a:t>
            </a:r>
            <a:r>
              <a:rPr lang="ru-RU" sz="2900" dirty="0" smtClean="0"/>
              <a:t>.</a:t>
            </a:r>
          </a:p>
          <a:p>
            <a:pPr marL="0" indent="0" algn="just">
              <a:lnSpc>
                <a:spcPct val="120000"/>
              </a:lnSpc>
              <a:buNone/>
            </a:pPr>
            <a:r>
              <a:rPr lang="ru-RU" sz="2900" dirty="0"/>
              <a:t>	</a:t>
            </a:r>
            <a:r>
              <a:rPr lang="ru-RU" sz="2900" dirty="0" smtClean="0"/>
              <a:t> </a:t>
            </a:r>
            <a:r>
              <a:rPr lang="ru-RU" sz="2900" dirty="0"/>
              <a:t>В 6 классе </a:t>
            </a:r>
            <a:r>
              <a:rPr lang="ru-RU" sz="2900" dirty="0" smtClean="0"/>
              <a:t> рассматриваем </a:t>
            </a:r>
            <a:r>
              <a:rPr lang="ru-RU" sz="2900" dirty="0"/>
              <a:t>задачи геометрического содержания, которые являются хорошей пропедевтикой к изучению геометрии в 7 классе. </a:t>
            </a:r>
            <a:endParaRPr lang="ru-RU" sz="2900" dirty="0" smtClean="0"/>
          </a:p>
          <a:p>
            <a:pPr marL="0" indent="0" algn="just">
              <a:lnSpc>
                <a:spcPct val="120000"/>
              </a:lnSpc>
              <a:buNone/>
            </a:pPr>
            <a:r>
              <a:rPr lang="ru-RU" sz="2900" dirty="0"/>
              <a:t>	</a:t>
            </a:r>
            <a:r>
              <a:rPr lang="ru-RU" sz="2900" dirty="0" smtClean="0"/>
              <a:t>В 7 </a:t>
            </a:r>
            <a:r>
              <a:rPr lang="ru-RU" sz="2900" dirty="0"/>
              <a:t>классе </a:t>
            </a:r>
            <a:r>
              <a:rPr lang="ru-RU" sz="2900" dirty="0" smtClean="0"/>
              <a:t>рассматриваются </a:t>
            </a:r>
            <a:r>
              <a:rPr lang="ru-RU" sz="2900" dirty="0"/>
              <a:t>дополнительные главы учебника алгебры и геометрии</a:t>
            </a:r>
            <a:r>
              <a:rPr lang="ru-RU" sz="2900" dirty="0" smtClean="0"/>
              <a:t>.</a:t>
            </a:r>
          </a:p>
          <a:p>
            <a:pPr marL="0" indent="0" algn="just">
              <a:lnSpc>
                <a:spcPct val="120000"/>
              </a:lnSpc>
              <a:buNone/>
            </a:pPr>
            <a:r>
              <a:rPr lang="ru-RU" sz="2900" dirty="0"/>
              <a:t> </a:t>
            </a:r>
            <a:r>
              <a:rPr lang="ru-RU" sz="2900" dirty="0" smtClean="0"/>
              <a:t>        </a:t>
            </a:r>
            <a:endParaRPr lang="ru-RU" sz="2900" dirty="0"/>
          </a:p>
          <a:p>
            <a:pPr marL="0" indent="0" algn="just">
              <a:buNone/>
            </a:pPr>
            <a:r>
              <a:rPr lang="ru-RU" sz="2900" dirty="0" smtClean="0"/>
              <a:t>	</a:t>
            </a:r>
            <a:r>
              <a:rPr lang="ru-RU" sz="2900" dirty="0"/>
              <a:t>	</a:t>
            </a:r>
            <a:endParaRPr lang="ru-RU" dirty="0"/>
          </a:p>
        </p:txBody>
      </p:sp>
    </p:spTree>
    <p:extLst>
      <p:ext uri="{BB962C8B-B14F-4D97-AF65-F5344CB8AC3E}">
        <p14:creationId xmlns:p14="http://schemas.microsoft.com/office/powerpoint/2010/main" val="657168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685800"/>
            <a:ext cx="8229600" cy="1143000"/>
          </a:xfrm>
        </p:spPr>
        <p:txBody>
          <a:bodyPr>
            <a:normAutofit fontScale="90000"/>
          </a:bodyPr>
          <a:lstStyle/>
          <a:p>
            <a:pPr algn="ct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sz="3100" b="1" dirty="0" smtClean="0">
                <a:solidFill>
                  <a:srgbClr val="002060"/>
                </a:solidFill>
              </a:rPr>
              <a:t>Формы работы с одаренными учащимися</a:t>
            </a:r>
            <a:endParaRPr lang="ru-RU" sz="3100" dirty="0">
              <a:solidFill>
                <a:srgbClr val="002060"/>
              </a:solidFill>
            </a:endParaRPr>
          </a:p>
        </p:txBody>
      </p:sp>
      <p:sp>
        <p:nvSpPr>
          <p:cNvPr id="3" name="Содержимое 2"/>
          <p:cNvSpPr>
            <a:spLocks noGrp="1"/>
          </p:cNvSpPr>
          <p:nvPr>
            <p:ph idx="1"/>
          </p:nvPr>
        </p:nvSpPr>
        <p:spPr>
          <a:xfrm>
            <a:off x="457200" y="1981200"/>
            <a:ext cx="8229600" cy="3733800"/>
          </a:xfrm>
        </p:spPr>
        <p:txBody>
          <a:bodyPr>
            <a:normAutofit fontScale="70000" lnSpcReduction="20000"/>
          </a:bodyPr>
          <a:lstStyle/>
          <a:p>
            <a:r>
              <a:rPr lang="ru-RU" sz="2900" dirty="0" smtClean="0"/>
              <a:t>творческие мастерские;</a:t>
            </a:r>
          </a:p>
          <a:p>
            <a:r>
              <a:rPr lang="ru-RU" sz="2900" dirty="0" smtClean="0"/>
              <a:t>групповые занятия по параллелям классов с сильными учащимися;</a:t>
            </a:r>
          </a:p>
          <a:p>
            <a:r>
              <a:rPr lang="ru-RU" sz="2900" dirty="0" smtClean="0"/>
              <a:t>факультативы;</a:t>
            </a:r>
          </a:p>
          <a:p>
            <a:r>
              <a:rPr lang="ru-RU" sz="2900" dirty="0" smtClean="0"/>
              <a:t>кружки по интересам;</a:t>
            </a:r>
          </a:p>
          <a:p>
            <a:r>
              <a:rPr lang="ru-RU" sz="2900" dirty="0" smtClean="0"/>
              <a:t>занятия исследовательской деятельностью;</a:t>
            </a:r>
          </a:p>
          <a:p>
            <a:r>
              <a:rPr lang="ru-RU" sz="2900" dirty="0" smtClean="0"/>
              <a:t>конкурсы;</a:t>
            </a:r>
          </a:p>
          <a:p>
            <a:r>
              <a:rPr lang="ru-RU" sz="2900" dirty="0" smtClean="0"/>
              <a:t>интеллектуальный марафон;</a:t>
            </a:r>
          </a:p>
          <a:p>
            <a:r>
              <a:rPr lang="ru-RU" sz="2900" dirty="0" smtClean="0"/>
              <a:t>научно-практические конференции;</a:t>
            </a:r>
          </a:p>
          <a:p>
            <a:r>
              <a:rPr lang="ru-RU" sz="2900" dirty="0" smtClean="0"/>
              <a:t>участие в олимпиадах; </a:t>
            </a:r>
          </a:p>
          <a:p>
            <a:r>
              <a:rPr lang="ru-RU" sz="2900" dirty="0" smtClean="0"/>
              <a:t>работа по индивидуальным планам;</a:t>
            </a:r>
          </a:p>
          <a:p>
            <a:r>
              <a:rPr lang="ru-RU" sz="2900" dirty="0" smtClean="0"/>
              <a:t>сотрудничество с другими школами, ВУЗами.</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188720"/>
          </a:xfrm>
        </p:spPr>
        <p:txBody>
          <a:bodyPr/>
          <a:lstStyle/>
          <a:p>
            <a:endParaRPr lang="ru-RU" dirty="0"/>
          </a:p>
        </p:txBody>
      </p:sp>
      <p:sp>
        <p:nvSpPr>
          <p:cNvPr id="3" name="Объект 2"/>
          <p:cNvSpPr>
            <a:spLocks noGrp="1"/>
          </p:cNvSpPr>
          <p:nvPr>
            <p:ph idx="1"/>
          </p:nvPr>
        </p:nvSpPr>
        <p:spPr>
          <a:xfrm>
            <a:off x="304800" y="533400"/>
            <a:ext cx="8183880" cy="5489448"/>
          </a:xfrm>
        </p:spPr>
        <p:txBody>
          <a:bodyPr>
            <a:normAutofit fontScale="55000" lnSpcReduction="20000"/>
          </a:bodyPr>
          <a:lstStyle/>
          <a:p>
            <a:pPr marL="0" indent="0" algn="ctr">
              <a:buNone/>
            </a:pPr>
            <a:r>
              <a:rPr lang="ru-RU" dirty="0" smtClean="0"/>
              <a:t>	</a:t>
            </a:r>
            <a:r>
              <a:rPr lang="ru-RU" sz="3200" b="1" dirty="0" smtClean="0">
                <a:solidFill>
                  <a:srgbClr val="002060"/>
                </a:solidFill>
              </a:rPr>
              <a:t>Методы </a:t>
            </a:r>
            <a:r>
              <a:rPr lang="ru-RU" sz="3200" b="1" dirty="0">
                <a:solidFill>
                  <a:srgbClr val="002060"/>
                </a:solidFill>
              </a:rPr>
              <a:t>и формы работы с одаренными детьми могут  быть разделены  на урочные и внеурочные. </a:t>
            </a:r>
          </a:p>
          <a:p>
            <a:pPr marL="0" indent="0" algn="just">
              <a:buNone/>
            </a:pPr>
            <a:r>
              <a:rPr lang="ru-RU" sz="3200" dirty="0" smtClean="0"/>
              <a:t>	</a:t>
            </a:r>
          </a:p>
          <a:p>
            <a:pPr marL="0" indent="0" algn="just">
              <a:buNone/>
            </a:pPr>
            <a:r>
              <a:rPr lang="ru-RU" sz="3200" dirty="0"/>
              <a:t>	</a:t>
            </a:r>
            <a:r>
              <a:rPr lang="ru-RU" sz="3200" dirty="0" smtClean="0"/>
              <a:t>В </a:t>
            </a:r>
            <a:r>
              <a:rPr lang="ru-RU" sz="3200" dirty="0"/>
              <a:t>урочной деятельности развивать математические способности </a:t>
            </a:r>
            <a:r>
              <a:rPr lang="ru-RU" sz="3200" dirty="0" smtClean="0"/>
              <a:t>помогают:</a:t>
            </a:r>
          </a:p>
          <a:p>
            <a:pPr algn="just"/>
            <a:r>
              <a:rPr lang="ru-RU" sz="3200" dirty="0" smtClean="0"/>
              <a:t> </a:t>
            </a:r>
            <a:r>
              <a:rPr lang="ru-RU" sz="3200" dirty="0" err="1"/>
              <a:t>разноуровневые</a:t>
            </a:r>
            <a:r>
              <a:rPr lang="ru-RU" sz="3200" dirty="0"/>
              <a:t>  домашние </a:t>
            </a:r>
            <a:r>
              <a:rPr lang="ru-RU" sz="3200" dirty="0" smtClean="0"/>
              <a:t>задания;</a:t>
            </a:r>
          </a:p>
          <a:p>
            <a:pPr algn="just"/>
            <a:r>
              <a:rPr lang="ru-RU" sz="3200" dirty="0" smtClean="0"/>
              <a:t> </a:t>
            </a:r>
            <a:r>
              <a:rPr lang="ru-RU" sz="3200" dirty="0"/>
              <a:t>занимательные </a:t>
            </a:r>
            <a:r>
              <a:rPr lang="ru-RU" sz="3200" dirty="0" smtClean="0"/>
              <a:t>задачи</a:t>
            </a:r>
            <a:r>
              <a:rPr lang="ru-RU" sz="3200" dirty="0"/>
              <a:t>;</a:t>
            </a:r>
            <a:endParaRPr lang="ru-RU" sz="3200" dirty="0" smtClean="0"/>
          </a:p>
          <a:p>
            <a:pPr algn="just"/>
            <a:r>
              <a:rPr lang="ru-RU" sz="3200" dirty="0" smtClean="0"/>
              <a:t> </a:t>
            </a:r>
            <a:r>
              <a:rPr lang="ru-RU" sz="3200" dirty="0"/>
              <a:t>задачи повышенной сложности, предложенные в </a:t>
            </a:r>
            <a:r>
              <a:rPr lang="ru-RU" sz="3200" dirty="0" smtClean="0"/>
              <a:t>учебнике. </a:t>
            </a:r>
          </a:p>
          <a:p>
            <a:pPr marL="0" indent="0" algn="just">
              <a:buNone/>
            </a:pPr>
            <a:r>
              <a:rPr lang="ru-RU" sz="3200" dirty="0" smtClean="0"/>
              <a:t>	В </a:t>
            </a:r>
            <a:r>
              <a:rPr lang="ru-RU" sz="3200" dirty="0"/>
              <a:t>целях поддержки интереса к предмету, я использую на своих </a:t>
            </a:r>
            <a:r>
              <a:rPr lang="ru-RU" sz="3200" dirty="0" smtClean="0"/>
              <a:t>уроках:</a:t>
            </a:r>
          </a:p>
          <a:p>
            <a:pPr algn="just"/>
            <a:r>
              <a:rPr lang="ru-RU" sz="3200" dirty="0" smtClean="0"/>
              <a:t>занимательные вопросы;</a:t>
            </a:r>
          </a:p>
          <a:p>
            <a:pPr algn="just"/>
            <a:r>
              <a:rPr lang="ru-RU" sz="3200" dirty="0" smtClean="0"/>
              <a:t>задачи </a:t>
            </a:r>
            <a:r>
              <a:rPr lang="ru-RU" sz="3200" dirty="0"/>
              <a:t>– шутки, способствующие развитию логического мышления, сообразительности, являющиеся приемами активизации умственной </a:t>
            </a:r>
            <a:r>
              <a:rPr lang="ru-RU" sz="3200" dirty="0" smtClean="0"/>
              <a:t>деятельности; </a:t>
            </a:r>
            <a:endParaRPr lang="ru-RU" sz="3200" dirty="0"/>
          </a:p>
          <a:p>
            <a:pPr algn="just"/>
            <a:r>
              <a:rPr lang="ru-RU" sz="3200" dirty="0"/>
              <a:t>р</a:t>
            </a:r>
            <a:r>
              <a:rPr lang="ru-RU" sz="3200" dirty="0" smtClean="0"/>
              <a:t>азвивающие </a:t>
            </a:r>
            <a:r>
              <a:rPr lang="ru-RU" sz="3200" dirty="0"/>
              <a:t>задачи – минутки, которые </a:t>
            </a:r>
            <a:r>
              <a:rPr lang="ru-RU" sz="3200" dirty="0" smtClean="0"/>
              <a:t>предлагаю </a:t>
            </a:r>
            <a:r>
              <a:rPr lang="ru-RU" sz="3200" dirty="0"/>
              <a:t>учащимся в качестве разминки в начале урока. На решение таких задач отводится не более 1-2  минут и требую подробного объяснения хода решения задачи. В случае затруднения даю подсказки и затем все вместе разбираем решение. </a:t>
            </a:r>
          </a:p>
        </p:txBody>
      </p:sp>
    </p:spTree>
    <p:extLst>
      <p:ext uri="{BB962C8B-B14F-4D97-AF65-F5344CB8AC3E}">
        <p14:creationId xmlns:p14="http://schemas.microsoft.com/office/powerpoint/2010/main" val="22855957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740</TotalTime>
  <Words>653</Words>
  <Application>Microsoft Office PowerPoint</Application>
  <PresentationFormat>Экран (4:3)</PresentationFormat>
  <Paragraphs>157</Paragraphs>
  <Slides>23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Аспект</vt:lpstr>
      <vt:lpstr>Документ</vt:lpstr>
      <vt:lpstr> Как правильно организовать качественную подготовку одарённых учащихся по математике</vt:lpstr>
      <vt:lpstr> Одаренный ребенок – это ребенок, который выделяется своими яркими, очевидными, иногда выдающимися достижениями (или имеет внутренние предпосылки для таких достижений) в том или ином виде деятельности.     </vt:lpstr>
      <vt:lpstr>Презентация PowerPoint</vt:lpstr>
      <vt:lpstr>    Признаки наличия математических  способностей у ребенка </vt:lpstr>
      <vt:lpstr>Презентация PowerPoint</vt:lpstr>
      <vt:lpstr>Презентация PowerPoint</vt:lpstr>
      <vt:lpstr>Презентация PowerPoint</vt:lpstr>
      <vt:lpstr>     Формы работы с одаренными учащимися</vt:lpstr>
      <vt:lpstr>Презентация PowerPoint</vt:lpstr>
      <vt:lpstr>Презентация PowerPoint</vt:lpstr>
      <vt:lpstr>Презентация PowerPoint</vt:lpstr>
      <vt:lpstr>Презентация PowerPoint</vt:lpstr>
      <vt:lpstr>Презентация PowerPoint</vt:lpstr>
      <vt:lpstr>Задача на развитие  логического мышления</vt:lpstr>
      <vt:lpstr>Тремя линиями отделить деревья от зайцев. </vt:lpstr>
      <vt:lpstr>Переложить 1 палочку так, чтобы домик был перевернут в другую сторону. </vt:lpstr>
      <vt:lpstr>Презентация PowerPoint</vt:lpstr>
      <vt:lpstr>Презентация PowerPoint</vt:lpstr>
      <vt:lpstr>Презентация PowerPoint</vt:lpstr>
      <vt:lpstr>  Помощь одаренным учащимся в самореализации их творческой направленности </vt:lpstr>
      <vt:lpstr>    Поощрение одаренных детей </vt:lpstr>
      <vt:lpstr>Рекомендации учителям в работе с одаренными детьми</vt:lpstr>
      <vt:lpstr>Рекомендации учителям в работе с одаренными детьми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«Работа с одаренными детьми во внеклассной работе»</dc:title>
  <cp:lastModifiedBy>user</cp:lastModifiedBy>
  <cp:revision>96</cp:revision>
  <dcterms:modified xsi:type="dcterms:W3CDTF">2018-04-05T05:30:03Z</dcterms:modified>
</cp:coreProperties>
</file>